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3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95" r:id="rId8"/>
    <p:sldId id="265" r:id="rId9"/>
    <p:sldId id="266" r:id="rId10"/>
    <p:sldId id="267" r:id="rId11"/>
    <p:sldId id="268" r:id="rId12"/>
    <p:sldId id="270" r:id="rId13"/>
    <p:sldId id="286" r:id="rId14"/>
    <p:sldId id="274" r:id="rId15"/>
    <p:sldId id="275" r:id="rId16"/>
    <p:sldId id="276" r:id="rId17"/>
    <p:sldId id="264" r:id="rId18"/>
    <p:sldId id="271" r:id="rId19"/>
    <p:sldId id="272" r:id="rId20"/>
    <p:sldId id="279" r:id="rId21"/>
    <p:sldId id="288" r:id="rId22"/>
    <p:sldId id="273" r:id="rId23"/>
    <p:sldId id="280" r:id="rId24"/>
    <p:sldId id="284" r:id="rId25"/>
    <p:sldId id="297" r:id="rId26"/>
    <p:sldId id="285" r:id="rId27"/>
    <p:sldId id="281" r:id="rId28"/>
    <p:sldId id="293" r:id="rId29"/>
    <p:sldId id="277" r:id="rId30"/>
    <p:sldId id="278" r:id="rId31"/>
    <p:sldId id="294" r:id="rId32"/>
    <p:sldId id="292" r:id="rId33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60"/>
  </p:normalViewPr>
  <p:slideViewPr>
    <p:cSldViewPr snapToGrid="0">
      <p:cViewPr>
        <p:scale>
          <a:sx n="79" d="100"/>
          <a:sy n="79" d="100"/>
        </p:scale>
        <p:origin x="-1812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Struktura gostiju I-X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824545943338732"/>
          <c:y val="0.15808687642257643"/>
          <c:w val="0.83162244113738726"/>
          <c:h val="0.734651533475314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'Struktura gostiju I-X'!$A$2</c:f>
              <c:strCache>
                <c:ptCount val="1"/>
                <c:pt idx="0">
                  <c:v>strani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'Struktura gostiju I-X'!$B$2</c:f>
              <c:numCache>
                <c:formatCode>0%</c:formatCode>
                <c:ptCount val="1"/>
                <c:pt idx="0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85-4FE1-AB06-5EB1C1C77203}"/>
            </c:ext>
          </c:extLst>
        </c:ser>
        <c:ser>
          <c:idx val="1"/>
          <c:order val="1"/>
          <c:tx>
            <c:strRef>
              <c:f>'Struktura gostiju I-X'!$A$3</c:f>
              <c:strCache>
                <c:ptCount val="1"/>
                <c:pt idx="0">
                  <c:v>domaći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'Struktura gostiju I-X'!$B$3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85-4FE1-AB06-5EB1C1C7720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44293248"/>
        <c:axId val="131753088"/>
      </c:barChart>
      <c:catAx>
        <c:axId val="144293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1753088"/>
        <c:crosses val="autoZero"/>
        <c:auto val="1"/>
        <c:lblAlgn val="ctr"/>
        <c:lblOffset val="100"/>
        <c:noMultiLvlLbl val="0"/>
      </c:catAx>
      <c:valAx>
        <c:axId val="131753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429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yponineSans Lt" panose="02000000000000000000" pitchFamily="50" charset="-18"/>
                <a:ea typeface="TyponineSans Lt" panose="02000000000000000000" pitchFamily="50" charset="-18"/>
                <a:cs typeface="+mn-cs"/>
              </a:defRPr>
            </a:pPr>
            <a:r>
              <a:rPr lang="hr-HR" sz="1800" b="1">
                <a:latin typeface="TyponineSans Lt" panose="02000000000000000000" pitchFamily="50" charset="-18"/>
                <a:ea typeface="TyponineSans Lt" panose="02000000000000000000" pitchFamily="50" charset="-18"/>
              </a:rPr>
              <a:t>Razlog posjete NP Brijuni</a:t>
            </a:r>
            <a:endParaRPr lang="en-GB" sz="1800" b="1"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SUM!$A$4:$A$10</c:f>
              <c:strCache>
                <c:ptCount val="7"/>
                <c:pt idx="0">
                  <c:v>Kontakt s prirodom i opuštanje</c:v>
                </c:pt>
                <c:pt idx="1">
                  <c:v>Upoznavanje kulturne baštine</c:v>
                </c:pt>
                <c:pt idx="2">
                  <c:v>Aktivni odmor i užitak</c:v>
                </c:pt>
                <c:pt idx="3">
                  <c:v>Želim provesti vrijeme s obitelji/prijateljima</c:v>
                </c:pt>
                <c:pt idx="4">
                  <c:v>Bijeg iz svakodnevnice i mir</c:v>
                </c:pt>
                <c:pt idx="5">
                  <c:v>Edukacija</c:v>
                </c:pt>
                <c:pt idx="6">
                  <c:v>Ostalo</c:v>
                </c:pt>
              </c:strCache>
            </c:strRef>
          </c:cat>
          <c:val>
            <c:numRef>
              <c:f>SUM!$B$4:$B$10</c:f>
              <c:numCache>
                <c:formatCode>General</c:formatCode>
                <c:ptCount val="7"/>
                <c:pt idx="0">
                  <c:v>213</c:v>
                </c:pt>
                <c:pt idx="1">
                  <c:v>148</c:v>
                </c:pt>
                <c:pt idx="2">
                  <c:v>136</c:v>
                </c:pt>
                <c:pt idx="3">
                  <c:v>103</c:v>
                </c:pt>
                <c:pt idx="4">
                  <c:v>44</c:v>
                </c:pt>
                <c:pt idx="5">
                  <c:v>9</c:v>
                </c:pt>
                <c:pt idx="6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48-48B3-9FE5-31966EB118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2430336"/>
        <c:axId val="242431872"/>
      </c:barChart>
      <c:catAx>
        <c:axId val="242430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42431872"/>
        <c:crosses val="autoZero"/>
        <c:auto val="1"/>
        <c:lblAlgn val="ctr"/>
        <c:lblOffset val="100"/>
        <c:noMultiLvlLbl val="0"/>
      </c:catAx>
      <c:valAx>
        <c:axId val="242431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4243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yponineSans Lt" panose="02000000000000000000" pitchFamily="50" charset="-18"/>
                <a:ea typeface="TyponineSans Lt" panose="02000000000000000000" pitchFamily="50" charset="-18"/>
                <a:cs typeface="+mn-cs"/>
              </a:defRPr>
            </a:pPr>
            <a:r>
              <a:rPr lang="hr-HR">
                <a:latin typeface="TyponineSans Lt" panose="02000000000000000000" pitchFamily="50" charset="-18"/>
                <a:ea typeface="TyponineSans Lt" panose="02000000000000000000" pitchFamily="50" charset="-18"/>
              </a:rPr>
              <a:t>Iskustvo posjete NP Brijuni</a:t>
            </a:r>
            <a:endParaRPr lang="en-GB"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SUM!$B$25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SUM!$A$26:$A$29</c:f>
              <c:strCache>
                <c:ptCount val="4"/>
                <c:pt idx="0">
                  <c:v>Organizacija posjeta</c:v>
                </c:pt>
                <c:pt idx="1">
                  <c:v>Mogućnost rekreacije i sportskih aktivnosti u parku</c:v>
                </c:pt>
                <c:pt idx="2">
                  <c:v>Sadržaj vođenog obilaska NP Brijuni</c:v>
                </c:pt>
                <c:pt idx="3">
                  <c:v>Stručno vođenje</c:v>
                </c:pt>
              </c:strCache>
            </c:strRef>
          </c:cat>
          <c:val>
            <c:numRef>
              <c:f>SUM!$B$26:$B$29</c:f>
              <c:numCache>
                <c:formatCode>0%</c:formatCode>
                <c:ptCount val="4"/>
                <c:pt idx="0">
                  <c:v>0.52220520673813176</c:v>
                </c:pt>
                <c:pt idx="1">
                  <c:v>0.39494470774091628</c:v>
                </c:pt>
                <c:pt idx="2">
                  <c:v>0.4654895666131621</c:v>
                </c:pt>
                <c:pt idx="3">
                  <c:v>0.56792144026186575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C4-423F-B9FF-12D0B37EBAA7}"/>
            </c:ext>
          </c:extLst>
        </c:ser>
        <c:ser>
          <c:idx val="1"/>
          <c:order val="1"/>
          <c:tx>
            <c:strRef>
              <c:f>SUM!$C$25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SUM!$A$26:$A$29</c:f>
              <c:strCache>
                <c:ptCount val="4"/>
                <c:pt idx="0">
                  <c:v>Organizacija posjeta</c:v>
                </c:pt>
                <c:pt idx="1">
                  <c:v>Mogućnost rekreacije i sportskih aktivnosti u parku</c:v>
                </c:pt>
                <c:pt idx="2">
                  <c:v>Sadržaj vođenog obilaska NP Brijuni</c:v>
                </c:pt>
                <c:pt idx="3">
                  <c:v>Stručno vođenje</c:v>
                </c:pt>
              </c:strCache>
            </c:strRef>
          </c:cat>
          <c:val>
            <c:numRef>
              <c:f>SUM!$C$26:$C$29</c:f>
              <c:numCache>
                <c:formatCode>0%</c:formatCode>
                <c:ptCount val="4"/>
                <c:pt idx="0">
                  <c:v>0.26</c:v>
                </c:pt>
                <c:pt idx="1">
                  <c:v>0.29857819905213268</c:v>
                </c:pt>
                <c:pt idx="2">
                  <c:v>0.2696629213483146</c:v>
                </c:pt>
                <c:pt idx="3">
                  <c:v>0.22913256955810146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C4-423F-B9FF-12D0B37EBAA7}"/>
            </c:ext>
          </c:extLst>
        </c:ser>
        <c:ser>
          <c:idx val="2"/>
          <c:order val="2"/>
          <c:tx>
            <c:strRef>
              <c:f>SUM!$D$25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SUM!$A$26:$A$29</c:f>
              <c:strCache>
                <c:ptCount val="4"/>
                <c:pt idx="0">
                  <c:v>Organizacija posjeta</c:v>
                </c:pt>
                <c:pt idx="1">
                  <c:v>Mogućnost rekreacije i sportskih aktivnosti u parku</c:v>
                </c:pt>
                <c:pt idx="2">
                  <c:v>Sadržaj vođenog obilaska NP Brijuni</c:v>
                </c:pt>
                <c:pt idx="3">
                  <c:v>Stručno vođenje</c:v>
                </c:pt>
              </c:strCache>
            </c:strRef>
          </c:cat>
          <c:val>
            <c:numRef>
              <c:f>SUM!$D$26:$D$29</c:f>
              <c:numCache>
                <c:formatCode>0%</c:formatCode>
                <c:ptCount val="4"/>
                <c:pt idx="0">
                  <c:v>0.15467075038284839</c:v>
                </c:pt>
                <c:pt idx="1">
                  <c:v>0.2</c:v>
                </c:pt>
                <c:pt idx="2">
                  <c:v>0.16</c:v>
                </c:pt>
                <c:pt idx="3">
                  <c:v>0.1276595744680851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BC4-423F-B9FF-12D0B37EBAA7}"/>
            </c:ext>
          </c:extLst>
        </c:ser>
        <c:ser>
          <c:idx val="3"/>
          <c:order val="3"/>
          <c:tx>
            <c:strRef>
              <c:f>SUM!$E$25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SUM!$A$26:$A$29</c:f>
              <c:strCache>
                <c:ptCount val="4"/>
                <c:pt idx="0">
                  <c:v>Organizacija posjeta</c:v>
                </c:pt>
                <c:pt idx="1">
                  <c:v>Mogućnost rekreacije i sportskih aktivnosti u parku</c:v>
                </c:pt>
                <c:pt idx="2">
                  <c:v>Sadržaj vođenog obilaska NP Brijuni</c:v>
                </c:pt>
                <c:pt idx="3">
                  <c:v>Stručno vođenje</c:v>
                </c:pt>
              </c:strCache>
            </c:strRef>
          </c:cat>
          <c:val>
            <c:numRef>
              <c:f>SUM!$E$26:$E$29</c:f>
              <c:numCache>
                <c:formatCode>0%</c:formatCode>
                <c:ptCount val="4"/>
                <c:pt idx="0">
                  <c:v>3.5222052067381319E-2</c:v>
                </c:pt>
                <c:pt idx="1">
                  <c:v>6.7930489731437602E-2</c:v>
                </c:pt>
                <c:pt idx="2">
                  <c:v>5.7784911717495988E-2</c:v>
                </c:pt>
                <c:pt idx="3">
                  <c:v>3.927986906710311E-2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BC4-423F-B9FF-12D0B37EBAA7}"/>
            </c:ext>
          </c:extLst>
        </c:ser>
        <c:ser>
          <c:idx val="4"/>
          <c:order val="4"/>
          <c:tx>
            <c:strRef>
              <c:f>SUM!$F$25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SUM!$A$26:$A$29</c:f>
              <c:strCache>
                <c:ptCount val="4"/>
                <c:pt idx="0">
                  <c:v>Organizacija posjeta</c:v>
                </c:pt>
                <c:pt idx="1">
                  <c:v>Mogućnost rekreacije i sportskih aktivnosti u parku</c:v>
                </c:pt>
                <c:pt idx="2">
                  <c:v>Sadržaj vođenog obilaska NP Brijuni</c:v>
                </c:pt>
                <c:pt idx="3">
                  <c:v>Stručno vođenje</c:v>
                </c:pt>
              </c:strCache>
            </c:strRef>
          </c:cat>
          <c:val>
            <c:numRef>
              <c:f>SUM!$F$26:$F$29</c:f>
              <c:numCache>
                <c:formatCode>0%</c:formatCode>
                <c:ptCount val="4"/>
                <c:pt idx="0">
                  <c:v>2.9096477794793262E-2</c:v>
                </c:pt>
                <c:pt idx="1">
                  <c:v>2.3696682464454975E-2</c:v>
                </c:pt>
                <c:pt idx="2">
                  <c:v>4.3338683788121987E-2</c:v>
                </c:pt>
                <c:pt idx="3">
                  <c:v>3.6006546644844518E-2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BC4-423F-B9FF-12D0B37EBAA7}"/>
            </c:ext>
          </c:extLst>
        </c:ser>
        <c:ser>
          <c:idx val="5"/>
          <c:order val="5"/>
          <c:tx>
            <c:strRef>
              <c:f>SUM!$G$25</c:f>
              <c:strCache>
                <c:ptCount val="1"/>
                <c:pt idx="0">
                  <c:v>bez ocjene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SUM!$A$26:$A$29</c:f>
              <c:strCache>
                <c:ptCount val="4"/>
                <c:pt idx="0">
                  <c:v>Organizacija posjeta</c:v>
                </c:pt>
                <c:pt idx="1">
                  <c:v>Mogućnost rekreacije i sportskih aktivnosti u parku</c:v>
                </c:pt>
                <c:pt idx="2">
                  <c:v>Sadržaj vođenog obilaska NP Brijuni</c:v>
                </c:pt>
                <c:pt idx="3">
                  <c:v>Stručno vođenje</c:v>
                </c:pt>
              </c:strCache>
            </c:strRef>
          </c:cat>
          <c:val>
            <c:numRef>
              <c:f>SUM!$G$26:$G$29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BC4-423F-B9FF-12D0B37EB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3016448"/>
        <c:axId val="243017984"/>
      </c:barChart>
      <c:catAx>
        <c:axId val="24301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43017984"/>
        <c:crosses val="autoZero"/>
        <c:auto val="1"/>
        <c:lblAlgn val="ctr"/>
        <c:lblOffset val="100"/>
        <c:noMultiLvlLbl val="0"/>
      </c:catAx>
      <c:valAx>
        <c:axId val="24301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4301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Ocijenite dobivene</a:t>
            </a:r>
            <a:r>
              <a:rPr lang="hr-HR" baseline="0"/>
              <a:t> informacije o vrijednostima parka</a:t>
            </a:r>
            <a:endParaRPr lang="en-GB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SUM!$B$68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SUM!$A$69:$A$70</c:f>
              <c:strCache>
                <c:ptCount val="2"/>
                <c:pt idx="0">
                  <c:v>O prirodnim vrijednostima</c:v>
                </c:pt>
                <c:pt idx="1">
                  <c:v>O kulturnim vrijednostima</c:v>
                </c:pt>
              </c:strCache>
            </c:strRef>
          </c:cat>
          <c:val>
            <c:numRef>
              <c:f>SUM!$B$69:$B$70</c:f>
              <c:numCache>
                <c:formatCode>0%</c:formatCode>
                <c:ptCount val="2"/>
                <c:pt idx="0">
                  <c:v>0.55657492354740057</c:v>
                </c:pt>
                <c:pt idx="1">
                  <c:v>0.555895865237366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21-419A-863B-B2000CC49EFD}"/>
            </c:ext>
          </c:extLst>
        </c:ser>
        <c:ser>
          <c:idx val="1"/>
          <c:order val="1"/>
          <c:tx>
            <c:strRef>
              <c:f>SUM!$C$68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SUM!$A$69:$A$70</c:f>
              <c:strCache>
                <c:ptCount val="2"/>
                <c:pt idx="0">
                  <c:v>O prirodnim vrijednostima</c:v>
                </c:pt>
                <c:pt idx="1">
                  <c:v>O kulturnim vrijednostima</c:v>
                </c:pt>
              </c:strCache>
            </c:strRef>
          </c:cat>
          <c:val>
            <c:numRef>
              <c:f>SUM!$C$69:$C$70</c:f>
              <c:numCache>
                <c:formatCode>0%</c:formatCode>
                <c:ptCount val="2"/>
                <c:pt idx="0">
                  <c:v>0.28287461773700306</c:v>
                </c:pt>
                <c:pt idx="1">
                  <c:v>0.26339969372128635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21-419A-863B-B2000CC49EFD}"/>
            </c:ext>
          </c:extLst>
        </c:ser>
        <c:ser>
          <c:idx val="2"/>
          <c:order val="2"/>
          <c:tx>
            <c:strRef>
              <c:f>SUM!$D$68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SUM!$A$69:$A$70</c:f>
              <c:strCache>
                <c:ptCount val="2"/>
                <c:pt idx="0">
                  <c:v>O prirodnim vrijednostima</c:v>
                </c:pt>
                <c:pt idx="1">
                  <c:v>O kulturnim vrijednostima</c:v>
                </c:pt>
              </c:strCache>
            </c:strRef>
          </c:cat>
          <c:val>
            <c:numRef>
              <c:f>SUM!$D$69:$D$70</c:f>
              <c:numCache>
                <c:formatCode>0%</c:formatCode>
                <c:ptCount val="2"/>
                <c:pt idx="0">
                  <c:v>0.11467889908256881</c:v>
                </c:pt>
                <c:pt idx="1">
                  <c:v>0.1332312404287902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021-419A-863B-B2000CC49EFD}"/>
            </c:ext>
          </c:extLst>
        </c:ser>
        <c:ser>
          <c:idx val="3"/>
          <c:order val="3"/>
          <c:tx>
            <c:strRef>
              <c:f>SUM!$E$68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SUM!$A$69:$A$70</c:f>
              <c:strCache>
                <c:ptCount val="2"/>
                <c:pt idx="0">
                  <c:v>O prirodnim vrijednostima</c:v>
                </c:pt>
                <c:pt idx="1">
                  <c:v>O kulturnim vrijednostima</c:v>
                </c:pt>
              </c:strCache>
            </c:strRef>
          </c:cat>
          <c:val>
            <c:numRef>
              <c:f>SUM!$E$69:$E$70</c:f>
              <c:numCache>
                <c:formatCode>0%</c:formatCode>
                <c:ptCount val="2"/>
                <c:pt idx="0">
                  <c:v>3.2110091743119268E-2</c:v>
                </c:pt>
                <c:pt idx="1">
                  <c:v>3.0627871362940276E-2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021-419A-863B-B2000CC49EFD}"/>
            </c:ext>
          </c:extLst>
        </c:ser>
        <c:ser>
          <c:idx val="4"/>
          <c:order val="4"/>
          <c:tx>
            <c:strRef>
              <c:f>SUM!$F$68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SUM!$A$69:$A$70</c:f>
              <c:strCache>
                <c:ptCount val="2"/>
                <c:pt idx="0">
                  <c:v>O prirodnim vrijednostima</c:v>
                </c:pt>
                <c:pt idx="1">
                  <c:v>O kulturnim vrijednostima</c:v>
                </c:pt>
              </c:strCache>
            </c:strRef>
          </c:cat>
          <c:val>
            <c:numRef>
              <c:f>SUM!$F$69:$F$70</c:f>
              <c:numCache>
                <c:formatCode>0%</c:formatCode>
                <c:ptCount val="2"/>
                <c:pt idx="0">
                  <c:v>1.3761467889908258E-2</c:v>
                </c:pt>
                <c:pt idx="1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021-419A-863B-B2000CC49EFD}"/>
            </c:ext>
          </c:extLst>
        </c:ser>
        <c:ser>
          <c:idx val="5"/>
          <c:order val="5"/>
          <c:tx>
            <c:strRef>
              <c:f>SUM!$G$68</c:f>
              <c:strCache>
                <c:ptCount val="1"/>
                <c:pt idx="0">
                  <c:v>bez ocjene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SUM!$A$69:$A$70</c:f>
              <c:strCache>
                <c:ptCount val="2"/>
                <c:pt idx="0">
                  <c:v>O prirodnim vrijednostima</c:v>
                </c:pt>
                <c:pt idx="1">
                  <c:v>O kulturnim vrijednostima</c:v>
                </c:pt>
              </c:strCache>
            </c:strRef>
          </c:cat>
          <c:val>
            <c:numRef>
              <c:f>SUM!$G$69:$G$70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021-419A-863B-B2000CC49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3611520"/>
        <c:axId val="243613056"/>
      </c:barChart>
      <c:catAx>
        <c:axId val="24361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43613056"/>
        <c:crosses val="autoZero"/>
        <c:auto val="1"/>
        <c:lblAlgn val="ctr"/>
        <c:lblOffset val="100"/>
        <c:noMultiLvlLbl val="0"/>
      </c:catAx>
      <c:valAx>
        <c:axId val="24361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4361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SUM!$B$75</c:f>
              <c:strCache>
                <c:ptCount val="1"/>
                <c:pt idx="0">
                  <c:v>Jeste li posjetom zadovoljili očekivanja i dobili očekivanu vrijednost za novac?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D7-4D45-9464-64CC442315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4D7-4D45-9464-64CC442315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4D7-4D45-9464-64CC442315E2}"/>
              </c:ext>
            </c:extLst>
          </c:dPt>
          <c:cat>
            <c:strRef>
              <c:f>SUM!$A$76:$A$78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SUM!$B$76:$B$78</c:f>
              <c:numCache>
                <c:formatCode>General</c:formatCode>
                <c:ptCount val="3"/>
                <c:pt idx="0">
                  <c:v>519</c:v>
                </c:pt>
                <c:pt idx="1">
                  <c:v>83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4D7-4D45-9464-64CC44231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SUM!$C$75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8-E4D7-4D45-9464-64CC442315E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A-E4D7-4D45-9464-64CC442315E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E4D7-4D45-9464-64CC442315E2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SUM!$A$76:$A$78</c15:sqref>
                        </c15:formulaRef>
                      </c:ext>
                    </c:extLst>
                    <c:strCache>
                      <c:ptCount val="2"/>
                      <c:pt idx="0">
                        <c:v>DA</c:v>
                      </c:pt>
                      <c:pt idx="1">
                        <c:v>NE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SUM!$C$76:$C$78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E4D7-4D45-9464-64CC442315E2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SUM!$D$75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E4D7-4D45-9464-64CC442315E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E4D7-4D45-9464-64CC442315E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E4D7-4D45-9464-64CC442315E2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SUM!$A$76:$A$78</c15:sqref>
                        </c15:formulaRef>
                      </c:ext>
                    </c:extLst>
                    <c:strCache>
                      <c:ptCount val="2"/>
                      <c:pt idx="0">
                        <c:v>DA</c:v>
                      </c:pt>
                      <c:pt idx="1">
                        <c:v>NE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SUM!$D$76:$D$78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E4D7-4D45-9464-64CC442315E2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Ocjene objekata na Booking.com</a:t>
            </a:r>
            <a:endParaRPr lang="en-GB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Sheet4!$C$2</c:f>
              <c:strCache>
                <c:ptCount val="1"/>
                <c:pt idx="0">
                  <c:v>Neptun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Sheet4!$B$3:$B$8</c:f>
              <c:strCache>
                <c:ptCount val="6"/>
                <c:pt idx="0">
                  <c:v>Čistoća                         </c:v>
                </c:pt>
                <c:pt idx="1">
                  <c:v>Udobnost                   </c:v>
                </c:pt>
                <c:pt idx="2">
                  <c:v>Lokacija                       </c:v>
                </c:pt>
                <c:pt idx="3">
                  <c:v>Sadržaji                       </c:v>
                </c:pt>
                <c:pt idx="4">
                  <c:v>Osoblje                       </c:v>
                </c:pt>
                <c:pt idx="5">
                  <c:v> Vrijednost za novac  </c:v>
                </c:pt>
              </c:strCache>
            </c:strRef>
          </c:cat>
          <c:val>
            <c:numRef>
              <c:f>Sheet4!$C$3:$C$8</c:f>
              <c:numCache>
                <c:formatCode>0.0</c:formatCode>
                <c:ptCount val="6"/>
                <c:pt idx="0">
                  <c:v>8.5</c:v>
                </c:pt>
                <c:pt idx="1">
                  <c:v>8</c:v>
                </c:pt>
                <c:pt idx="2">
                  <c:v>9.8000000000000007</c:v>
                </c:pt>
                <c:pt idx="3">
                  <c:v>7.4</c:v>
                </c:pt>
                <c:pt idx="4">
                  <c:v>8.6</c:v>
                </c:pt>
                <c:pt idx="5">
                  <c:v>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82-45BB-86FB-BC9C3697EB7F}"/>
            </c:ext>
          </c:extLst>
        </c:ser>
        <c:ser>
          <c:idx val="1"/>
          <c:order val="1"/>
          <c:tx>
            <c:strRef>
              <c:f>Sheet4!$D$2</c:f>
              <c:strCache>
                <c:ptCount val="1"/>
                <c:pt idx="0">
                  <c:v>Istra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9.1816367265469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82-45BB-86FB-BC9C3697EB7F}"/>
                </c:ext>
              </c:extLst>
            </c:dLbl>
            <c:dLbl>
              <c:idx val="4"/>
              <c:layout>
                <c:manualLayout>
                  <c:x val="2.4189646831156266E-3"/>
                  <c:y val="3.5928143712574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82-45BB-86FB-BC9C3697EB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Sheet4!$B$3:$B$8</c:f>
              <c:strCache>
                <c:ptCount val="6"/>
                <c:pt idx="0">
                  <c:v>Čistoća                         </c:v>
                </c:pt>
                <c:pt idx="1">
                  <c:v>Udobnost                   </c:v>
                </c:pt>
                <c:pt idx="2">
                  <c:v>Lokacija                       </c:v>
                </c:pt>
                <c:pt idx="3">
                  <c:v>Sadržaji                       </c:v>
                </c:pt>
                <c:pt idx="4">
                  <c:v>Osoblje                       </c:v>
                </c:pt>
                <c:pt idx="5">
                  <c:v> Vrijednost za novac  </c:v>
                </c:pt>
              </c:strCache>
            </c:strRef>
          </c:cat>
          <c:val>
            <c:numRef>
              <c:f>Sheet4!$D$3:$D$8</c:f>
              <c:numCache>
                <c:formatCode>0.0</c:formatCode>
                <c:ptCount val="6"/>
                <c:pt idx="0">
                  <c:v>8.9</c:v>
                </c:pt>
                <c:pt idx="1">
                  <c:v>8.6999999999999993</c:v>
                </c:pt>
                <c:pt idx="2">
                  <c:v>9.8000000000000007</c:v>
                </c:pt>
                <c:pt idx="3">
                  <c:v>8.1</c:v>
                </c:pt>
                <c:pt idx="4">
                  <c:v>8.6</c:v>
                </c:pt>
                <c:pt idx="5">
                  <c:v>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C82-45BB-86FB-BC9C3697EB7F}"/>
            </c:ext>
          </c:extLst>
        </c:ser>
        <c:ser>
          <c:idx val="2"/>
          <c:order val="2"/>
          <c:tx>
            <c:strRef>
              <c:f>Sheet4!$E$2</c:f>
              <c:strCache>
                <c:ptCount val="1"/>
                <c:pt idx="0">
                  <c:v>Karmen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Sheet4!$B$3:$B$8</c:f>
              <c:strCache>
                <c:ptCount val="6"/>
                <c:pt idx="0">
                  <c:v>Čistoća                         </c:v>
                </c:pt>
                <c:pt idx="1">
                  <c:v>Udobnost                   </c:v>
                </c:pt>
                <c:pt idx="2">
                  <c:v>Lokacija                       </c:v>
                </c:pt>
                <c:pt idx="3">
                  <c:v>Sadržaji                       </c:v>
                </c:pt>
                <c:pt idx="4">
                  <c:v>Osoblje                       </c:v>
                </c:pt>
                <c:pt idx="5">
                  <c:v> Vrijednost za novac  </c:v>
                </c:pt>
              </c:strCache>
            </c:strRef>
          </c:cat>
          <c:val>
            <c:numRef>
              <c:f>Sheet4!$E$3:$E$8</c:f>
              <c:numCache>
                <c:formatCode>0.0</c:formatCode>
                <c:ptCount val="6"/>
                <c:pt idx="0">
                  <c:v>8.5</c:v>
                </c:pt>
                <c:pt idx="1">
                  <c:v>8</c:v>
                </c:pt>
                <c:pt idx="2">
                  <c:v>9.8000000000000007</c:v>
                </c:pt>
                <c:pt idx="3">
                  <c:v>7.4</c:v>
                </c:pt>
                <c:pt idx="4">
                  <c:v>8.6</c:v>
                </c:pt>
                <c:pt idx="5">
                  <c:v>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C82-45BB-86FB-BC9C3697E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5810304"/>
        <c:axId val="245811840"/>
      </c:barChart>
      <c:catAx>
        <c:axId val="24581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45811840"/>
        <c:crosses val="autoZero"/>
        <c:auto val="1"/>
        <c:lblAlgn val="ctr"/>
        <c:lblOffset val="100"/>
        <c:noMultiLvlLbl val="0"/>
      </c:catAx>
      <c:valAx>
        <c:axId val="24581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4581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TyponineSans Lt" panose="02000000000000000000" pitchFamily="50" charset="-18"/>
                <a:ea typeface="TyponineSans Lt" panose="02000000000000000000" pitchFamily="50" charset="-18"/>
                <a:cs typeface="+mj-cs"/>
              </a:defRPr>
            </a:pPr>
            <a:r>
              <a:rPr lang="hr-HR">
                <a:latin typeface="TyponineSans Lt" panose="02000000000000000000" pitchFamily="50" charset="-18"/>
                <a:ea typeface="TyponineSans Lt" panose="02000000000000000000" pitchFamily="50" charset="-18"/>
              </a:rPr>
              <a:t>udjel tržišta u ukupnom broju turističkih noćenja ostvarenih u razdoblju siječanj-listopad 2020.</a:t>
            </a:r>
            <a:endParaRPr lang="en-US"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'Udjel tržišta I-X'!$A$4</c:f>
              <c:strCache>
                <c:ptCount val="1"/>
                <c:pt idx="0">
                  <c:v>Postotak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C5-4EAD-908D-016F0DF01835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C5-4EAD-908D-016F0DF01835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C5-4EAD-908D-016F0DF01835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C5-4EAD-908D-016F0DF01835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3C5-4EAD-908D-016F0DF01835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3C5-4EAD-908D-016F0DF01835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3C5-4EAD-908D-016F0DF01835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3C5-4EAD-908D-016F0DF01835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3C5-4EAD-908D-016F0DF01835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3C5-4EAD-908D-016F0DF01835}"/>
              </c:ext>
            </c:extLst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3C5-4EAD-908D-016F0DF018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'Udjel tržišta I-X'!$B$3:$L$3</c:f>
              <c:strCache>
                <c:ptCount val="11"/>
                <c:pt idx="0">
                  <c:v>Austrija</c:v>
                </c:pt>
                <c:pt idx="1">
                  <c:v>BiH</c:v>
                </c:pt>
                <c:pt idx="2">
                  <c:v>Češka</c:v>
                </c:pt>
                <c:pt idx="3">
                  <c:v>Italija</c:v>
                </c:pt>
                <c:pt idx="4">
                  <c:v>Mađarska</c:v>
                </c:pt>
                <c:pt idx="5">
                  <c:v>Njemačka</c:v>
                </c:pt>
                <c:pt idx="6">
                  <c:v>Poljska</c:v>
                </c:pt>
                <c:pt idx="7">
                  <c:v>Slovačka</c:v>
                </c:pt>
                <c:pt idx="8">
                  <c:v>Slovenija</c:v>
                </c:pt>
                <c:pt idx="9">
                  <c:v>Hrvatska</c:v>
                </c:pt>
                <c:pt idx="10">
                  <c:v>Ostala tržišta</c:v>
                </c:pt>
              </c:strCache>
            </c:strRef>
          </c:cat>
          <c:val>
            <c:numRef>
              <c:f>'Udjel tržišta I-X'!$B$4:$L$4</c:f>
              <c:numCache>
                <c:formatCode>0%</c:formatCode>
                <c:ptCount val="11"/>
                <c:pt idx="0">
                  <c:v>0.05</c:v>
                </c:pt>
                <c:pt idx="1">
                  <c:v>0.02</c:v>
                </c:pt>
                <c:pt idx="2">
                  <c:v>7.0000000000000007E-2</c:v>
                </c:pt>
                <c:pt idx="3">
                  <c:v>0.03</c:v>
                </c:pt>
                <c:pt idx="4">
                  <c:v>0.02</c:v>
                </c:pt>
                <c:pt idx="5">
                  <c:v>0.24</c:v>
                </c:pt>
                <c:pt idx="6">
                  <c:v>0.09</c:v>
                </c:pt>
                <c:pt idx="7">
                  <c:v>0.02</c:v>
                </c:pt>
                <c:pt idx="8">
                  <c:v>0.15</c:v>
                </c:pt>
                <c:pt idx="9">
                  <c:v>0.2</c:v>
                </c:pt>
                <c:pt idx="10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03C5-4EAD-908D-016F0DF0183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yponineSans Lt" panose="02000000000000000000" pitchFamily="50" charset="-18"/>
                <a:ea typeface="TyponineSans Lt" panose="02000000000000000000" pitchFamily="50" charset="-18"/>
                <a:cs typeface="+mn-cs"/>
              </a:defRPr>
            </a:pPr>
            <a:r>
              <a:rPr lang="hr-HR">
                <a:latin typeface="TyponineSans Lt" panose="02000000000000000000" pitchFamily="50" charset="-18"/>
                <a:ea typeface="TyponineSans Lt" panose="02000000000000000000" pitchFamily="50" charset="-18"/>
              </a:rPr>
              <a:t>Prihodi</a:t>
            </a:r>
            <a:r>
              <a:rPr lang="hr-HR" baseline="0">
                <a:latin typeface="TyponineSans Lt" panose="02000000000000000000" pitchFamily="50" charset="-18"/>
                <a:ea typeface="TyponineSans Lt" panose="02000000000000000000" pitchFamily="50" charset="-18"/>
              </a:rPr>
              <a:t> po segmentima</a:t>
            </a:r>
            <a:endParaRPr lang="en-GB"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Sheet2!$C$2:$C$3</c:f>
              <c:strCache>
                <c:ptCount val="2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Sheet2!$B$4:$B$7</c:f>
              <c:strCache>
                <c:ptCount val="4"/>
                <c:pt idx="0">
                  <c:v>NOĆENJA</c:v>
                </c:pt>
                <c:pt idx="1">
                  <c:v>IZLETI</c:v>
                </c:pt>
                <c:pt idx="2">
                  <c:v>NAUTIČARI</c:v>
                </c:pt>
                <c:pt idx="3">
                  <c:v>PRIHOD ODJELA HRANA I PIĆE</c:v>
                </c:pt>
              </c:strCache>
            </c:strRef>
          </c:cat>
          <c:val>
            <c:numRef>
              <c:f>Sheet2!$C$4:$C$7</c:f>
              <c:numCache>
                <c:formatCode>#,##0</c:formatCode>
                <c:ptCount val="4"/>
                <c:pt idx="0">
                  <c:v>16395470</c:v>
                </c:pt>
                <c:pt idx="1">
                  <c:v>18426537</c:v>
                </c:pt>
                <c:pt idx="2">
                  <c:v>2915779</c:v>
                </c:pt>
                <c:pt idx="3">
                  <c:v>11251515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19-458A-92E7-4835D67C0FA1}"/>
            </c:ext>
          </c:extLst>
        </c:ser>
        <c:ser>
          <c:idx val="1"/>
          <c:order val="1"/>
          <c:tx>
            <c:strRef>
              <c:f>Sheet2!$D$2:$D$3</c:f>
              <c:strCache>
                <c:ptCount val="2"/>
                <c:pt idx="0">
                  <c:v>2020 plan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Sheet2!$B$4:$B$7</c:f>
              <c:strCache>
                <c:ptCount val="4"/>
                <c:pt idx="0">
                  <c:v>NOĆENJA</c:v>
                </c:pt>
                <c:pt idx="1">
                  <c:v>IZLETI</c:v>
                </c:pt>
                <c:pt idx="2">
                  <c:v>NAUTIČARI</c:v>
                </c:pt>
                <c:pt idx="3">
                  <c:v>PRIHOD ODJELA HRANA I PIĆE</c:v>
                </c:pt>
              </c:strCache>
            </c:strRef>
          </c:cat>
          <c:val>
            <c:numRef>
              <c:f>Sheet2!$D$4:$D$7</c:f>
              <c:numCache>
                <c:formatCode>#,##0</c:formatCode>
                <c:ptCount val="4"/>
                <c:pt idx="0">
                  <c:v>11600000</c:v>
                </c:pt>
                <c:pt idx="1">
                  <c:v>12703150</c:v>
                </c:pt>
                <c:pt idx="2">
                  <c:v>2295000</c:v>
                </c:pt>
                <c:pt idx="3">
                  <c:v>10123000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19-458A-92E7-4835D67C0FA1}"/>
            </c:ext>
          </c:extLst>
        </c:ser>
        <c:ser>
          <c:idx val="2"/>
          <c:order val="2"/>
          <c:tx>
            <c:strRef>
              <c:f>Sheet2!$E$2:$E$3</c:f>
              <c:strCache>
                <c:ptCount val="2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Sheet2!$B$4:$B$7</c:f>
              <c:strCache>
                <c:ptCount val="4"/>
                <c:pt idx="0">
                  <c:v>NOĆENJA</c:v>
                </c:pt>
                <c:pt idx="1">
                  <c:v>IZLETI</c:v>
                </c:pt>
                <c:pt idx="2">
                  <c:v>NAUTIČARI</c:v>
                </c:pt>
                <c:pt idx="3">
                  <c:v>PRIHOD ODJELA HRANA I PIĆE</c:v>
                </c:pt>
              </c:strCache>
            </c:strRef>
          </c:cat>
          <c:val>
            <c:numRef>
              <c:f>Sheet2!$E$4:$E$7</c:f>
              <c:numCache>
                <c:formatCode>#,##0</c:formatCode>
                <c:ptCount val="4"/>
                <c:pt idx="0">
                  <c:v>10293297</c:v>
                </c:pt>
                <c:pt idx="1">
                  <c:v>8994443</c:v>
                </c:pt>
                <c:pt idx="2">
                  <c:v>2542813</c:v>
                </c:pt>
                <c:pt idx="3">
                  <c:v>6165202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B19-458A-92E7-4835D67C0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1312896"/>
        <c:axId val="241314432"/>
      </c:barChart>
      <c:catAx>
        <c:axId val="24131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41314432"/>
        <c:crosses val="autoZero"/>
        <c:auto val="1"/>
        <c:lblAlgn val="ctr"/>
        <c:lblOffset val="100"/>
        <c:noMultiLvlLbl val="0"/>
      </c:catAx>
      <c:valAx>
        <c:axId val="24131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4131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Smještaj - prihod po mjesecima 2020</a:t>
            </a:r>
            <a:endParaRPr lang="en-GB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Sheet1!$A$6:$A$12</c:f>
              <c:numCache>
                <c:formatCode>General</c:formatCode>
                <c:ptCount val="7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</c:numCache>
            </c:numRef>
          </c:cat>
          <c:val>
            <c:numRef>
              <c:f>Sheet1!$B$6:$B$12</c:f>
              <c:numCache>
                <c:formatCode>#,##0.00</c:formatCode>
                <c:ptCount val="7"/>
                <c:pt idx="0">
                  <c:v>1485</c:v>
                </c:pt>
                <c:pt idx="1">
                  <c:v>13176</c:v>
                </c:pt>
                <c:pt idx="2">
                  <c:v>1442410</c:v>
                </c:pt>
                <c:pt idx="3">
                  <c:v>3247495</c:v>
                </c:pt>
                <c:pt idx="4">
                  <c:v>3787741</c:v>
                </c:pt>
                <c:pt idx="5">
                  <c:v>1333105</c:v>
                </c:pt>
                <c:pt idx="6">
                  <c:v>444832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69-4CC2-96F5-A617A80D0224}"/>
            </c:ext>
          </c:extLst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Sheet1!$A$6:$A$12</c:f>
              <c:numCache>
                <c:formatCode>General</c:formatCode>
                <c:ptCount val="7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</c:numCache>
            </c:numRef>
          </c:cat>
          <c:val>
            <c:numRef>
              <c:f>Sheet1!$C$6:$C$12</c:f>
              <c:numCache>
                <c:formatCode>#,##0.00</c:formatCode>
                <c:ptCount val="7"/>
                <c:pt idx="0">
                  <c:v>565861</c:v>
                </c:pt>
                <c:pt idx="1">
                  <c:v>813672</c:v>
                </c:pt>
                <c:pt idx="2">
                  <c:v>1855873</c:v>
                </c:pt>
                <c:pt idx="3">
                  <c:v>3672216</c:v>
                </c:pt>
                <c:pt idx="4">
                  <c:v>5223240</c:v>
                </c:pt>
                <c:pt idx="5">
                  <c:v>1567052</c:v>
                </c:pt>
                <c:pt idx="6">
                  <c:v>2066951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69-4CC2-96F5-A617A80D02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1100672"/>
        <c:axId val="241102208"/>
      </c:barChart>
      <c:catAx>
        <c:axId val="24110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41102208"/>
        <c:crosses val="autoZero"/>
        <c:auto val="1"/>
        <c:lblAlgn val="ctr"/>
        <c:lblOffset val="100"/>
        <c:noMultiLvlLbl val="0"/>
      </c:catAx>
      <c:valAx>
        <c:axId val="24110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4110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yponineSans Lt" panose="02000000000000000000" pitchFamily="50" charset="-18"/>
                <a:ea typeface="TyponineSans Lt" panose="02000000000000000000" pitchFamily="50" charset="-18"/>
                <a:cs typeface="+mn-cs"/>
              </a:defRPr>
            </a:pPr>
            <a:r>
              <a:rPr lang="hr-HR">
                <a:latin typeface="TyponineSans Lt" panose="02000000000000000000" pitchFamily="50" charset="-18"/>
                <a:ea typeface="TyponineSans Lt" panose="02000000000000000000" pitchFamily="50" charset="-18"/>
              </a:rPr>
              <a:t>Struktura gostiju smještaja 2020</a:t>
            </a:r>
            <a:endParaRPr lang="en-GB"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5E-418C-8B15-2D7C14FC3A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5E-418C-8B15-2D7C14FC3A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B5E-418C-8B15-2D7C14FC3A9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B5E-418C-8B15-2D7C14FC3A9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B5E-418C-8B15-2D7C14FC3A9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B5E-418C-8B15-2D7C14FC3A9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B5E-418C-8B15-2D7C14FC3A9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B5E-418C-8B15-2D7C14FC3A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Sheet3!$B$4:$B$35</c:f>
              <c:strCache>
                <c:ptCount val="8"/>
                <c:pt idx="0">
                  <c:v>Hrvatska</c:v>
                </c:pt>
                <c:pt idx="1">
                  <c:v>Slovenija</c:v>
                </c:pt>
                <c:pt idx="2">
                  <c:v>Srbija</c:v>
                </c:pt>
                <c:pt idx="3">
                  <c:v>bez oznake</c:v>
                </c:pt>
                <c:pt idx="4">
                  <c:v>Njemačka</c:v>
                </c:pt>
                <c:pt idx="5">
                  <c:v>Austrija</c:v>
                </c:pt>
                <c:pt idx="6">
                  <c:v>Italija </c:v>
                </c:pt>
                <c:pt idx="7">
                  <c:v>Ostalo ukupno</c:v>
                </c:pt>
              </c:strCache>
            </c:strRef>
          </c:cat>
          <c:val>
            <c:numRef>
              <c:f>Sheet3!$C$4:$C$35</c:f>
              <c:numCache>
                <c:formatCode>0</c:formatCode>
                <c:ptCount val="8"/>
                <c:pt idx="0">
                  <c:v>42.01</c:v>
                </c:pt>
                <c:pt idx="1">
                  <c:v>13.84</c:v>
                </c:pt>
                <c:pt idx="2">
                  <c:v>10.84</c:v>
                </c:pt>
                <c:pt idx="3">
                  <c:v>8.58</c:v>
                </c:pt>
                <c:pt idx="4">
                  <c:v>5.53</c:v>
                </c:pt>
                <c:pt idx="5">
                  <c:v>4.83</c:v>
                </c:pt>
                <c:pt idx="6">
                  <c:v>4.18</c:v>
                </c:pt>
                <c:pt idx="7">
                  <c:v>10.17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3B5E-418C-8B15-2D7C14FC3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403164922806374"/>
          <c:y val="0.9456517935258093"/>
          <c:w val="0.7150374551171983"/>
          <c:h val="5.43482064741907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yponineSans Lt" panose="02000000000000000000" pitchFamily="50" charset="-18"/>
                <a:ea typeface="TyponineSans Lt" panose="02000000000000000000" pitchFamily="50" charset="-18"/>
                <a:cs typeface="+mn-cs"/>
              </a:defRPr>
            </a:pPr>
            <a:r>
              <a:rPr lang="hr-HR">
                <a:latin typeface="TyponineSans Lt" panose="02000000000000000000" pitchFamily="50" charset="-18"/>
                <a:ea typeface="TyponineSans Lt" panose="02000000000000000000" pitchFamily="50" charset="-18"/>
              </a:rPr>
              <a:t>Izleti - prihod po mjesecima</a:t>
            </a:r>
            <a:endParaRPr lang="en-GB"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Sheet2!$A$5:$A$12</c:f>
              <c:numCache>
                <c:formatCode>General</c:formatCode>
                <c:ptCount val="8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</c:numCache>
            </c:numRef>
          </c:cat>
          <c:val>
            <c:numRef>
              <c:f>Sheet2!$B$5:$B$12</c:f>
              <c:numCache>
                <c:formatCode>#,##0.00</c:formatCode>
                <c:ptCount val="8"/>
                <c:pt idx="0">
                  <c:v>-1632</c:v>
                </c:pt>
                <c:pt idx="1">
                  <c:v>399688</c:v>
                </c:pt>
                <c:pt idx="2">
                  <c:v>1152996</c:v>
                </c:pt>
                <c:pt idx="3">
                  <c:v>2092020</c:v>
                </c:pt>
                <c:pt idx="4">
                  <c:v>2656890</c:v>
                </c:pt>
                <c:pt idx="5">
                  <c:v>1733988</c:v>
                </c:pt>
                <c:pt idx="6">
                  <c:v>645310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F8-4404-868B-0158E0A1D7B0}"/>
            </c:ext>
          </c:extLst>
        </c:ser>
        <c:ser>
          <c:idx val="1"/>
          <c:order val="1"/>
          <c:tx>
            <c:strRef>
              <c:f>Sheet2!$C$4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Sheet2!$A$5:$A$12</c:f>
              <c:numCache>
                <c:formatCode>General</c:formatCode>
                <c:ptCount val="8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</c:numCache>
            </c:numRef>
          </c:cat>
          <c:val>
            <c:numRef>
              <c:f>Sheet2!$C$5:$C$12</c:f>
              <c:numCache>
                <c:formatCode>#,##0.00</c:formatCode>
                <c:ptCount val="8"/>
                <c:pt idx="0">
                  <c:v>1379433</c:v>
                </c:pt>
                <c:pt idx="1">
                  <c:v>2304352</c:v>
                </c:pt>
                <c:pt idx="2">
                  <c:v>2816876</c:v>
                </c:pt>
                <c:pt idx="3">
                  <c:v>3370773</c:v>
                </c:pt>
                <c:pt idx="4">
                  <c:v>4255146</c:v>
                </c:pt>
                <c:pt idx="5">
                  <c:v>2474911</c:v>
                </c:pt>
                <c:pt idx="6">
                  <c:v>1482033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F8-4404-868B-0158E0A1D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1452928"/>
        <c:axId val="241454464"/>
      </c:barChart>
      <c:catAx>
        <c:axId val="24145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41454464"/>
        <c:crosses val="autoZero"/>
        <c:auto val="1"/>
        <c:lblAlgn val="ctr"/>
        <c:lblOffset val="100"/>
        <c:noMultiLvlLbl val="0"/>
      </c:catAx>
      <c:valAx>
        <c:axId val="24145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4145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yponineSans Lt" panose="02000000000000000000" pitchFamily="50" charset="-18"/>
                <a:ea typeface="TyponineSans Lt" panose="02000000000000000000" pitchFamily="50" charset="-18"/>
                <a:cs typeface="+mn-cs"/>
              </a:defRPr>
            </a:pPr>
            <a:r>
              <a:rPr lang="hr-HR">
                <a:latin typeface="TyponineSans Lt" panose="02000000000000000000" pitchFamily="50" charset="-18"/>
                <a:ea typeface="TyponineSans Lt" panose="02000000000000000000" pitchFamily="50" charset="-18"/>
              </a:rPr>
              <a:t>Struktura</a:t>
            </a:r>
            <a:r>
              <a:rPr lang="hr-HR" baseline="0">
                <a:latin typeface="TyponineSans Lt" panose="02000000000000000000" pitchFamily="50" charset="-18"/>
                <a:ea typeface="TyponineSans Lt" panose="02000000000000000000" pitchFamily="50" charset="-18"/>
              </a:rPr>
              <a:t> posjetitelja NP Brijuni</a:t>
            </a:r>
            <a:endParaRPr lang="en-GB"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9B-45D6-B9CD-CF281DE22A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9B-45D6-B9CD-CF281DE22A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9B-45D6-B9CD-CF281DE22A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D9B-45D6-B9CD-CF281DE22AB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D9B-45D6-B9CD-CF281DE22AB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D9B-45D6-B9CD-CF281DE22AB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D9B-45D6-B9CD-CF281DE22AB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D9B-45D6-B9CD-CF281DE22AB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D9B-45D6-B9CD-CF281DE22A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HRVATSKA</c:v>
                </c:pt>
                <c:pt idx="1">
                  <c:v>NEPOZNATO</c:v>
                </c:pt>
                <c:pt idx="2">
                  <c:v>NJEMAČKA</c:v>
                </c:pt>
                <c:pt idx="3">
                  <c:v>ITALIJA</c:v>
                </c:pt>
                <c:pt idx="4">
                  <c:v>SLOVENIJA</c:v>
                </c:pt>
                <c:pt idx="5">
                  <c:v>VELIKA BRITANIJA</c:v>
                </c:pt>
                <c:pt idx="6">
                  <c:v>NIZOZEMSKA</c:v>
                </c:pt>
                <c:pt idx="7">
                  <c:v>FRANCUSKA</c:v>
                </c:pt>
                <c:pt idx="8">
                  <c:v>OSTALE ZEMLJE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0.36616986346188674</c:v>
                </c:pt>
                <c:pt idx="1">
                  <c:v>0.18358738263973687</c:v>
                </c:pt>
                <c:pt idx="2">
                  <c:v>0.12176839350085591</c:v>
                </c:pt>
                <c:pt idx="3">
                  <c:v>7.5893457037526077E-2</c:v>
                </c:pt>
                <c:pt idx="4">
                  <c:v>6.1006888251412414E-2</c:v>
                </c:pt>
                <c:pt idx="5">
                  <c:v>3.2203597782205058E-2</c:v>
                </c:pt>
                <c:pt idx="6">
                  <c:v>2.741278679138355E-2</c:v>
                </c:pt>
                <c:pt idx="7">
                  <c:v>1.98526533497701E-2</c:v>
                </c:pt>
                <c:pt idx="8">
                  <c:v>0.11210497718522328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2D9B-45D6-B9CD-CF281DE22A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yponineSans Lt" panose="02000000000000000000" pitchFamily="50" charset="-18"/>
                <a:ea typeface="TyponineSans Lt" panose="02000000000000000000" pitchFamily="50" charset="-18"/>
                <a:cs typeface="+mn-cs"/>
              </a:defRPr>
            </a:pPr>
            <a:r>
              <a:rPr lang="hr-HR">
                <a:latin typeface="TyponineSans Lt" panose="02000000000000000000" pitchFamily="50" charset="-18"/>
                <a:ea typeface="TyponineSans Lt" panose="02000000000000000000" pitchFamily="50" charset="-18"/>
              </a:rPr>
              <a:t>Prosječne</a:t>
            </a:r>
            <a:r>
              <a:rPr lang="hr-HR" baseline="0">
                <a:latin typeface="TyponineSans Lt" panose="02000000000000000000" pitchFamily="50" charset="-18"/>
                <a:ea typeface="TyponineSans Lt" panose="02000000000000000000" pitchFamily="50" charset="-18"/>
              </a:rPr>
              <a:t> cijene 2018/2019/2020</a:t>
            </a:r>
            <a:endParaRPr lang="en-GB"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B6-4EBD-87D7-02E0FF31C8AB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B6-4EBD-87D7-02E0FF31C8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Sheet3!$B$4:$B$6</c:f>
              <c:strCache>
                <c:ptCount val="2"/>
                <c:pt idx="0">
                  <c:v>ADR smještaj</c:v>
                </c:pt>
                <c:pt idx="1">
                  <c:v>Prosječna cijena Izleta</c:v>
                </c:pt>
              </c:strCache>
            </c:strRef>
          </c:cat>
          <c:val>
            <c:numRef>
              <c:f>Sheet3!$C$4:$C$6</c:f>
              <c:numCache>
                <c:formatCode>General</c:formatCode>
                <c:ptCount val="3"/>
                <c:pt idx="0">
                  <c:v>783</c:v>
                </c:pt>
                <c:pt idx="1">
                  <c:v>128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3B6-4EBD-87D7-02E0FF31C8AB}"/>
            </c:ext>
          </c:extLst>
        </c:ser>
        <c:ser>
          <c:idx val="1"/>
          <c:order val="1"/>
          <c:tx>
            <c:strRef>
              <c:f>Sheet3!$D$3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Sheet3!$B$4:$B$6</c:f>
              <c:strCache>
                <c:ptCount val="2"/>
                <c:pt idx="0">
                  <c:v>ADR smještaj</c:v>
                </c:pt>
                <c:pt idx="1">
                  <c:v>Prosječna cijena Izleta</c:v>
                </c:pt>
              </c:strCache>
            </c:strRef>
          </c:cat>
          <c:val>
            <c:numRef>
              <c:f>Sheet3!$D$4:$D$6</c:f>
              <c:numCache>
                <c:formatCode>General</c:formatCode>
                <c:ptCount val="3"/>
                <c:pt idx="0">
                  <c:v>807</c:v>
                </c:pt>
                <c:pt idx="1">
                  <c:v>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3B6-4EBD-87D7-02E0FF31C8AB}"/>
            </c:ext>
          </c:extLst>
        </c:ser>
        <c:ser>
          <c:idx val="2"/>
          <c:order val="2"/>
          <c:tx>
            <c:strRef>
              <c:f>Sheet3!$E$3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Sheet3!$B$4:$B$6</c:f>
              <c:strCache>
                <c:ptCount val="2"/>
                <c:pt idx="0">
                  <c:v>ADR smještaj</c:v>
                </c:pt>
                <c:pt idx="1">
                  <c:v>Prosječna cijena Izleta</c:v>
                </c:pt>
              </c:strCache>
            </c:strRef>
          </c:cat>
          <c:val>
            <c:numRef>
              <c:f>Sheet3!$E$4:$E$6</c:f>
              <c:numCache>
                <c:formatCode>General</c:formatCode>
                <c:ptCount val="3"/>
                <c:pt idx="0">
                  <c:v>585</c:v>
                </c:pt>
                <c:pt idx="1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3B6-4EBD-87D7-02E0FF31C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384896"/>
        <c:axId val="242386432"/>
      </c:barChart>
      <c:catAx>
        <c:axId val="24238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42386432"/>
        <c:crosses val="autoZero"/>
        <c:auto val="1"/>
        <c:lblAlgn val="ctr"/>
        <c:lblOffset val="100"/>
        <c:noMultiLvlLbl val="0"/>
      </c:catAx>
      <c:valAx>
        <c:axId val="242386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4238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yponineSans Lt" panose="02000000000000000000" pitchFamily="50" charset="-18"/>
                <a:ea typeface="TyponineSans Lt" panose="02000000000000000000" pitchFamily="50" charset="-18"/>
                <a:cs typeface="+mn-cs"/>
              </a:defRPr>
            </a:pPr>
            <a:r>
              <a:rPr lang="hr-HR">
                <a:latin typeface="TyponineSans Lt" panose="02000000000000000000" pitchFamily="50" charset="-18"/>
                <a:ea typeface="TyponineSans Lt" panose="02000000000000000000" pitchFamily="50" charset="-18"/>
              </a:rPr>
              <a:t>Aplikacija</a:t>
            </a:r>
            <a:endParaRPr lang="en-GB"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SUM!$B$46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SUM!$A$47:$A$48</c:f>
              <c:strCache>
                <c:ptCount val="2"/>
                <c:pt idx="0">
                  <c:v>Sadržaj aplikacije i podrška u obilasku otoka</c:v>
                </c:pt>
                <c:pt idx="1">
                  <c:v>Tehnička funkcionalnost aplikacije i jednostavnost u korištenju</c:v>
                </c:pt>
              </c:strCache>
            </c:strRef>
          </c:cat>
          <c:val>
            <c:numRef>
              <c:f>SUM!$B$47:$B$48</c:f>
              <c:numCache>
                <c:formatCode>0%</c:formatCode>
                <c:ptCount val="2"/>
                <c:pt idx="0">
                  <c:v>0.4825174825174825</c:v>
                </c:pt>
                <c:pt idx="1">
                  <c:v>0.45296167247386759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FC-4939-AEC4-901693ACE3EA}"/>
            </c:ext>
          </c:extLst>
        </c:ser>
        <c:ser>
          <c:idx val="1"/>
          <c:order val="1"/>
          <c:tx>
            <c:strRef>
              <c:f>SUM!$C$46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SUM!$A$47:$A$48</c:f>
              <c:strCache>
                <c:ptCount val="2"/>
                <c:pt idx="0">
                  <c:v>Sadržaj aplikacije i podrška u obilasku otoka</c:v>
                </c:pt>
                <c:pt idx="1">
                  <c:v>Tehnička funkcionalnost aplikacije i jednostavnost u korištenju</c:v>
                </c:pt>
              </c:strCache>
            </c:strRef>
          </c:cat>
          <c:val>
            <c:numRef>
              <c:f>SUM!$C$47:$C$48</c:f>
              <c:numCache>
                <c:formatCode>0%</c:formatCode>
                <c:ptCount val="2"/>
                <c:pt idx="0">
                  <c:v>0.28671328671328672</c:v>
                </c:pt>
                <c:pt idx="1">
                  <c:v>0.26132404181184671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FC-4939-AEC4-901693ACE3EA}"/>
            </c:ext>
          </c:extLst>
        </c:ser>
        <c:ser>
          <c:idx val="2"/>
          <c:order val="2"/>
          <c:tx>
            <c:strRef>
              <c:f>SUM!$D$46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SUM!$A$47:$A$48</c:f>
              <c:strCache>
                <c:ptCount val="2"/>
                <c:pt idx="0">
                  <c:v>Sadržaj aplikacije i podrška u obilasku otoka</c:v>
                </c:pt>
                <c:pt idx="1">
                  <c:v>Tehnička funkcionalnost aplikacije i jednostavnost u korištenju</c:v>
                </c:pt>
              </c:strCache>
            </c:strRef>
          </c:cat>
          <c:val>
            <c:numRef>
              <c:f>SUM!$D$47:$D$48</c:f>
              <c:numCache>
                <c:formatCode>0%</c:formatCode>
                <c:ptCount val="2"/>
                <c:pt idx="0">
                  <c:v>0.15384615384615385</c:v>
                </c:pt>
                <c:pt idx="1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FC-4939-AEC4-901693ACE3EA}"/>
            </c:ext>
          </c:extLst>
        </c:ser>
        <c:ser>
          <c:idx val="3"/>
          <c:order val="3"/>
          <c:tx>
            <c:strRef>
              <c:f>SUM!$E$46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SUM!$A$47:$A$48</c:f>
              <c:strCache>
                <c:ptCount val="2"/>
                <c:pt idx="0">
                  <c:v>Sadržaj aplikacije i podrška u obilasku otoka</c:v>
                </c:pt>
                <c:pt idx="1">
                  <c:v>Tehnička funkcionalnost aplikacije i jednostavnost u korištenju</c:v>
                </c:pt>
              </c:strCache>
            </c:strRef>
          </c:cat>
          <c:val>
            <c:numRef>
              <c:f>SUM!$E$47:$E$48</c:f>
              <c:numCache>
                <c:formatCode>0%</c:formatCode>
                <c:ptCount val="2"/>
                <c:pt idx="0">
                  <c:v>0.04</c:v>
                </c:pt>
                <c:pt idx="1">
                  <c:v>5.9233449477351915E-2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1FC-4939-AEC4-901693ACE3EA}"/>
            </c:ext>
          </c:extLst>
        </c:ser>
        <c:ser>
          <c:idx val="4"/>
          <c:order val="4"/>
          <c:tx>
            <c:strRef>
              <c:f>SUM!$F$46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SUM!$A$47:$A$48</c:f>
              <c:strCache>
                <c:ptCount val="2"/>
                <c:pt idx="0">
                  <c:v>Sadržaj aplikacije i podrška u obilasku otoka</c:v>
                </c:pt>
                <c:pt idx="1">
                  <c:v>Tehnička funkcionalnost aplikacije i jednostavnost u korištenju</c:v>
                </c:pt>
              </c:strCache>
            </c:strRef>
          </c:cat>
          <c:val>
            <c:numRef>
              <c:f>SUM!$F$47:$F$48</c:f>
              <c:numCache>
                <c:formatCode>0%</c:formatCode>
                <c:ptCount val="2"/>
                <c:pt idx="0">
                  <c:v>4.195804195804196E-2</c:v>
                </c:pt>
                <c:pt idx="1">
                  <c:v>4.1811846689895474E-2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FC-4939-AEC4-901693ACE3EA}"/>
            </c:ext>
          </c:extLst>
        </c:ser>
        <c:ser>
          <c:idx val="5"/>
          <c:order val="5"/>
          <c:tx>
            <c:strRef>
              <c:f>SUM!$G$46</c:f>
              <c:strCache>
                <c:ptCount val="1"/>
                <c:pt idx="0">
                  <c:v>bez ocjene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SUM!$A$47:$A$48</c:f>
              <c:strCache>
                <c:ptCount val="2"/>
                <c:pt idx="0">
                  <c:v>Sadržaj aplikacije i podrška u obilasku otoka</c:v>
                </c:pt>
                <c:pt idx="1">
                  <c:v>Tehnička funkcionalnost aplikacije i jednostavnost u korištenju</c:v>
                </c:pt>
              </c:strCache>
            </c:strRef>
          </c:cat>
          <c:val>
            <c:numRef>
              <c:f>SUM!$G$47:$G$48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1FC-4939-AEC4-901693ACE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266880"/>
        <c:axId val="242268416"/>
      </c:barChart>
      <c:catAx>
        <c:axId val="24226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42268416"/>
        <c:crosses val="autoZero"/>
        <c:auto val="1"/>
        <c:lblAlgn val="ctr"/>
        <c:lblOffset val="100"/>
        <c:noMultiLvlLbl val="0"/>
      </c:catAx>
      <c:valAx>
        <c:axId val="24226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42266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028235919424336"/>
          <c:y val="0.92529494218415753"/>
          <c:w val="0.31711861342866166"/>
          <c:h val="7.47050578158425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6212-CA3F-4A71-8CC1-8E36097E6793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CB0B-CC7F-4D1C-AD50-79A7EB06CD2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029B3E-7A38-4492-92B1-762D44F537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7" y="136525"/>
            <a:ext cx="1974377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26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6212-CA3F-4A71-8CC1-8E36097E6793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CB0B-CC7F-4D1C-AD50-79A7EB06CD23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F3FB529-713A-47F6-A18F-96D707FC93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7" y="136525"/>
            <a:ext cx="1974377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85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6212-CA3F-4A71-8CC1-8E36097E6793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CB0B-CC7F-4D1C-AD50-79A7EB06CD23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A36EF19-E99E-4222-A039-D786807441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7" y="136525"/>
            <a:ext cx="1974377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4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6212-CA3F-4A71-8CC1-8E36097E6793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CB0B-CC7F-4D1C-AD50-79A7EB06CD2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1956FD0-B5A4-43F3-B744-D4F8737940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7" y="136525"/>
            <a:ext cx="1974377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6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6212-CA3F-4A71-8CC1-8E36097E6793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CB0B-CC7F-4D1C-AD50-79A7EB06CD2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F04446D-E14A-4B0D-9135-A9EECA2207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" y="136525"/>
            <a:ext cx="1974377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0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6212-CA3F-4A71-8CC1-8E36097E6793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CB0B-CC7F-4D1C-AD50-79A7EB06CD23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02877E6-D1BA-4BE4-8FD7-89AF83FB04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7" y="136525"/>
            <a:ext cx="1974377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0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6212-CA3F-4A71-8CC1-8E36097E6793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CB0B-CC7F-4D1C-AD50-79A7EB06CD23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0ED2A11-D8C9-494A-AEB4-FA23F6A7CF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7" y="136525"/>
            <a:ext cx="1974377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0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6212-CA3F-4A71-8CC1-8E36097E6793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CB0B-CC7F-4D1C-AD50-79A7EB06CD2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D470EAE-8806-4479-9DC3-A82636ADED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7" y="136525"/>
            <a:ext cx="1974377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1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6212-CA3F-4A71-8CC1-8E36097E6793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CB0B-CC7F-4D1C-AD50-79A7EB06CD2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CCD37AB-E1FE-416D-8CA4-35C6BC025E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7" y="136525"/>
            <a:ext cx="1974377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1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6212-CA3F-4A71-8CC1-8E36097E6793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CB0B-CC7F-4D1C-AD50-79A7EB06CD23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5F307E-2755-48B3-B1FA-69952A7035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7" y="136525"/>
            <a:ext cx="1974377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50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6212-CA3F-4A71-8CC1-8E36097E6793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CB0B-CC7F-4D1C-AD50-79A7EB06CD23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DC7195B-626B-40D0-BF24-E39B040EFD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7" y="136525"/>
            <a:ext cx="1974377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7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9A6212-CA3F-4A71-8CC1-8E36097E6793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07DFCB0B-CC7F-4D1C-AD50-79A7EB06CD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39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418A70-4BE6-4FBB-87D2-D1BA777A9D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Marketing plan 2021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0DF5383-707B-4E70-8E03-2ACFE52984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NP BRIJUNI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431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B8EC98-AFFE-4874-BF54-983246780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4246" y="4707855"/>
            <a:ext cx="7315200" cy="124507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14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u 5 mjesecu je krenula prodaja izleta po prilagođenim uvjetima,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14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povećanjem broja gostiju u okruženju raste prihod od izleta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14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stalne promotivne prodaje i akcije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1200" dirty="0"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6921D54-A5C4-4045-B27D-177EBEF6E0E1}"/>
              </a:ext>
            </a:extLst>
          </p:cNvPr>
          <p:cNvSpPr txBox="1">
            <a:spLocks/>
          </p:cNvSpPr>
          <p:nvPr/>
        </p:nvSpPr>
        <p:spPr>
          <a:xfrm>
            <a:off x="252413" y="1123950"/>
            <a:ext cx="2947987" cy="2580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Turistički pokazatelji NP Brijuni 2020</a:t>
            </a:r>
          </a:p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Izleti po mjesecima</a:t>
            </a:r>
            <a:endParaRPr lang="en-GB" sz="3200" b="1" dirty="0">
              <a:solidFill>
                <a:schemeClr val="bg1"/>
              </a:solidFill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CDAB56DF-D211-4C8E-9147-853B681B3A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3113306"/>
              </p:ext>
            </p:extLst>
          </p:nvPr>
        </p:nvGraphicFramePr>
        <p:xfrm>
          <a:off x="3804246" y="1235745"/>
          <a:ext cx="7126566" cy="3345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9704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B8EC98-AFFE-4874-BF54-983246780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26159" y="5550026"/>
            <a:ext cx="7315200" cy="9144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18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u 2020 veliki udio gostiju iz  Hrvatske</a:t>
            </a:r>
            <a:endParaRPr lang="en-GB" sz="1800" dirty="0"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6921D54-A5C4-4045-B27D-177EBEF6E0E1}"/>
              </a:ext>
            </a:extLst>
          </p:cNvPr>
          <p:cNvSpPr txBox="1">
            <a:spLocks/>
          </p:cNvSpPr>
          <p:nvPr/>
        </p:nvSpPr>
        <p:spPr>
          <a:xfrm>
            <a:off x="252413" y="1123950"/>
            <a:ext cx="2947987" cy="2580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Turistički pokazatelji NP Brijuni 2020</a:t>
            </a:r>
          </a:p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Struktura posjetitelja Izlet</a:t>
            </a:r>
            <a:endParaRPr lang="en-GB" sz="3200" b="1" dirty="0">
              <a:solidFill>
                <a:schemeClr val="bg1"/>
              </a:solidFill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625AF8CA-EA61-4769-B6A7-BAB94A6157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293320"/>
              </p:ext>
            </p:extLst>
          </p:nvPr>
        </p:nvGraphicFramePr>
        <p:xfrm>
          <a:off x="3913414" y="822143"/>
          <a:ext cx="6826120" cy="440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9649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B8EC98-AFFE-4874-BF54-983246780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3326" y="5550026"/>
            <a:ext cx="7598033" cy="9144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16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Pokazatelji uspješnosti po objektima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16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S obzirom na okolnosti svi pokazatelji u padu u odnosu na 2019.</a:t>
            </a:r>
            <a:endParaRPr lang="en-GB" sz="1600" dirty="0"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6921D54-A5C4-4045-B27D-177EBEF6E0E1}"/>
              </a:ext>
            </a:extLst>
          </p:cNvPr>
          <p:cNvSpPr txBox="1">
            <a:spLocks/>
          </p:cNvSpPr>
          <p:nvPr/>
        </p:nvSpPr>
        <p:spPr>
          <a:xfrm>
            <a:off x="252413" y="1123950"/>
            <a:ext cx="2947987" cy="2580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Turistički pokazatelji NP Brijuni 2020 po objektima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1D3BAE19-CB3B-4FA4-B3B0-FD4D51CE5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203528"/>
              </p:ext>
            </p:extLst>
          </p:nvPr>
        </p:nvGraphicFramePr>
        <p:xfrm>
          <a:off x="3743326" y="809624"/>
          <a:ext cx="7077074" cy="4638175"/>
        </p:xfrm>
        <a:graphic>
          <a:graphicData uri="http://schemas.openxmlformats.org/drawingml/2006/table">
            <a:tbl>
              <a:tblPr/>
              <a:tblGrid>
                <a:gridCol w="1551913">
                  <a:extLst>
                    <a:ext uri="{9D8B030D-6E8A-4147-A177-3AD203B41FA5}">
                      <a16:colId xmlns:a16="http://schemas.microsoft.com/office/drawing/2014/main" xmlns="" val="1114886841"/>
                    </a:ext>
                  </a:extLst>
                </a:gridCol>
                <a:gridCol w="1162711">
                  <a:extLst>
                    <a:ext uri="{9D8B030D-6E8A-4147-A177-3AD203B41FA5}">
                      <a16:colId xmlns:a16="http://schemas.microsoft.com/office/drawing/2014/main" xmlns="" val="2747087698"/>
                    </a:ext>
                  </a:extLst>
                </a:gridCol>
                <a:gridCol w="1205329">
                  <a:extLst>
                    <a:ext uri="{9D8B030D-6E8A-4147-A177-3AD203B41FA5}">
                      <a16:colId xmlns:a16="http://schemas.microsoft.com/office/drawing/2014/main" xmlns="" val="1296979044"/>
                    </a:ext>
                  </a:extLst>
                </a:gridCol>
                <a:gridCol w="1014987">
                  <a:extLst>
                    <a:ext uri="{9D8B030D-6E8A-4147-A177-3AD203B41FA5}">
                      <a16:colId xmlns:a16="http://schemas.microsoft.com/office/drawing/2014/main" xmlns="" val="911533359"/>
                    </a:ext>
                  </a:extLst>
                </a:gridCol>
                <a:gridCol w="1014193">
                  <a:extLst>
                    <a:ext uri="{9D8B030D-6E8A-4147-A177-3AD203B41FA5}">
                      <a16:colId xmlns:a16="http://schemas.microsoft.com/office/drawing/2014/main" xmlns="" val="863667377"/>
                    </a:ext>
                  </a:extLst>
                </a:gridCol>
                <a:gridCol w="1127941">
                  <a:extLst>
                    <a:ext uri="{9D8B030D-6E8A-4147-A177-3AD203B41FA5}">
                      <a16:colId xmlns:a16="http://schemas.microsoft.com/office/drawing/2014/main" xmlns="" val="3327109937"/>
                    </a:ext>
                  </a:extLst>
                </a:gridCol>
              </a:tblGrid>
              <a:tr h="702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objekt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Neptun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-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Istra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B9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B9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B9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Karmen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8B9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BE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BE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BE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vila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Primorka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8BE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B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B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B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vila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Lovorka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8B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C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C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vila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Dubravka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8C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C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C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C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427063847"/>
                  </a:ext>
                </a:extLst>
              </a:tr>
              <a:tr h="468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noćenja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8A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8A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8A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16.409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22.630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8A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A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B9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A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5.941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8.298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8A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A4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BE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A4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283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113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A4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B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474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429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C6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164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A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CF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A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202036577"/>
                  </a:ext>
                </a:extLst>
              </a:tr>
              <a:tr h="658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gosti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08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8A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5.849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8.549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08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A4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A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A4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1.934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2.546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A4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A4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A4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A4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61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33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A4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A4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A4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64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69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A4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A4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A4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40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8A4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AA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A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AA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3407961880"/>
                  </a:ext>
                </a:extLst>
              </a:tr>
              <a:tr h="468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% zauzeća SJ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08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8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22,7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34,1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08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A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A4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A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15,8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24,9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8A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A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A4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A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20,7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7,6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A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A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A4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A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31,4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32,9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8A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A9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A4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A9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15,9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8A9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AA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422307277"/>
                  </a:ext>
                </a:extLst>
              </a:tr>
              <a:tr h="468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dani popunjenja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85,5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124,4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A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A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A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77,2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90,9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A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A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A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A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70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25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A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A5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106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108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A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A9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A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52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A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A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A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528464624"/>
                  </a:ext>
                </a:extLst>
              </a:tr>
              <a:tr h="468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prihod  (s PDV-om) od smještaja u kn</a:t>
                      </a:r>
                      <a:endParaRPr lang="pl-PL" sz="110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6.733.446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11.707.784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A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A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A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1.836.455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2.986.180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A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A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A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A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503.658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207.923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8A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A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A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836.628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3.270.714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A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A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A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A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904.309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A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A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A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A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771037228"/>
                  </a:ext>
                </a:extLst>
              </a:tr>
              <a:tr h="468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prosječan prihod po SJ (sa PDV-om)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9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9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9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949,2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1.113,1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9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A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A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A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642,3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679,8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8A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A9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A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A9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7.195,1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8.316,9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8A9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A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7.892,7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30.284,1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A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17.390,6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A6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113519117"/>
                  </a:ext>
                </a:extLst>
              </a:tr>
              <a:tr h="468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dužina boravka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90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2,8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2,7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A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A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A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3,1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3,3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0A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A9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4,6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3,4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7,4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5,6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4,1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A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A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874726693"/>
                  </a:ext>
                </a:extLst>
              </a:tr>
              <a:tr h="468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pros. br gostiju u SJ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A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A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A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2,3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2,2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0A2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A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2,1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1,9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4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4,5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4,5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3,9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yponineSans Reg" panose="02000000000000000000" pitchFamily="50" charset="-18"/>
                        </a:rPr>
                        <a:t>3,1</a:t>
                      </a:r>
                      <a:endParaRPr lang="en-US" sz="11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0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A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6719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817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06921D54-A5C4-4045-B27D-177EBEF6E0E1}"/>
              </a:ext>
            </a:extLst>
          </p:cNvPr>
          <p:cNvSpPr txBox="1">
            <a:spLocks/>
          </p:cNvSpPr>
          <p:nvPr/>
        </p:nvSpPr>
        <p:spPr>
          <a:xfrm>
            <a:off x="252413" y="1123950"/>
            <a:ext cx="2947987" cy="2580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Turistički pokazatelji NP Brijuni 2020</a:t>
            </a:r>
          </a:p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Cijene 2020</a:t>
            </a:r>
            <a:endParaRPr lang="en-GB" sz="3200" b="1" dirty="0">
              <a:solidFill>
                <a:schemeClr val="bg1"/>
              </a:solidFill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2876575E-A5CE-4E43-B126-A3FA1E942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3336" y="4835979"/>
            <a:ext cx="7315200" cy="1301620"/>
          </a:xfrm>
        </p:spPr>
        <p:txBody>
          <a:bodyPr>
            <a:normAutofit fontScale="25000" lnSpcReduction="20000"/>
          </a:bodyPr>
          <a:lstStyle/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hr-HR" sz="6400" dirty="0"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Zadržan nivo cijene 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hr-HR" sz="6400" dirty="0"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Smještaj , smanjenje prosječne cijene smještajne jedinice za 3 %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hr-HR" sz="6400" dirty="0"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Izleti – povećanje prosječne cijene izleta za 19 %.</a:t>
            </a:r>
            <a:endParaRPr lang="hr-HR" sz="6400" dirty="0">
              <a:effectLst/>
              <a:latin typeface="TyponineSans Lt" panose="02000000000000000000" pitchFamily="50" charset="-18"/>
              <a:ea typeface="TyponineSans Lt" panose="02000000000000000000" pitchFamily="50" charset="-18"/>
              <a:cs typeface="Times New Roman" panose="02020603050405020304" pitchFamily="18" charset="0"/>
            </a:endParaRPr>
          </a:p>
          <a:p>
            <a:pPr lvl="0"/>
            <a:endParaRPr lang="hr-HR" sz="6400" dirty="0">
              <a:effectLst/>
              <a:latin typeface="TyponineSans Lt" panose="02000000000000000000" pitchFamily="50" charset="-18"/>
              <a:ea typeface="TyponineSans Lt" panose="02000000000000000000" pitchFamily="50" charset="-18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endParaRPr lang="en-GB" sz="4800" dirty="0">
              <a:effectLst/>
              <a:latin typeface="TyponineSans Lt" panose="02000000000000000000" pitchFamily="50" charset="-18"/>
              <a:ea typeface="TyponineSans Lt" panose="02000000000000000000" pitchFamily="50" charset="-18"/>
              <a:cs typeface="Times New Roman" panose="02020603050405020304" pitchFamily="18" charset="0"/>
            </a:endParaRPr>
          </a:p>
          <a:p>
            <a:pPr marL="457200"/>
            <a:r>
              <a:rPr lang="en-US" sz="48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 </a:t>
            </a:r>
            <a:endParaRPr lang="en-GB" sz="4800" dirty="0">
              <a:effectLst/>
              <a:latin typeface="TyponineSans Lt" panose="02000000000000000000" pitchFamily="50" charset="-18"/>
              <a:ea typeface="TyponineSans Lt" panose="02000000000000000000" pitchFamily="50" charset="-18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9B98420A-C9D7-42F8-982C-FD3AFE316F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945488"/>
              </p:ext>
            </p:extLst>
          </p:nvPr>
        </p:nvGraphicFramePr>
        <p:xfrm>
          <a:off x="4057648" y="1047750"/>
          <a:ext cx="6886577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53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C19EC3E6-AC42-4816-9539-6665366C3037}"/>
              </a:ext>
            </a:extLst>
          </p:cNvPr>
          <p:cNvSpPr txBox="1">
            <a:spLocks/>
          </p:cNvSpPr>
          <p:nvPr/>
        </p:nvSpPr>
        <p:spPr>
          <a:xfrm>
            <a:off x="252413" y="1123950"/>
            <a:ext cx="2947987" cy="2580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Marketing – osvrt na 2020.</a:t>
            </a:r>
            <a:endParaRPr lang="en-GB" sz="3200" b="1" dirty="0">
              <a:solidFill>
                <a:schemeClr val="bg1"/>
              </a:solidFill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976922-FBD8-4D85-A1E3-02BE8F58B33B}"/>
              </a:ext>
            </a:extLst>
          </p:cNvPr>
          <p:cNvSpPr txBox="1">
            <a:spLocks/>
          </p:cNvSpPr>
          <p:nvPr/>
        </p:nvSpPr>
        <p:spPr>
          <a:xfrm>
            <a:off x="3869268" y="1278294"/>
            <a:ext cx="7315200" cy="47064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aktivnosti prilagođene postojećoj situaciji uslijed pandemije COVID-a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prilagođena WEB STRANICA – uvedene </a:t>
            </a:r>
            <a:r>
              <a:rPr lang="hr-HR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landing</a:t>
            </a:r>
            <a:r>
              <a:rPr lang="hr-HR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prodajne stranice za smještaj, izlete i ostale aktivnosti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Aplikacija Brijuni </a:t>
            </a:r>
            <a:r>
              <a:rPr lang="hr-HR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Pocket</a:t>
            </a:r>
            <a:r>
              <a:rPr lang="hr-HR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hr-HR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Guide</a:t>
            </a:r>
            <a:r>
              <a:rPr lang="hr-HR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 – uvedena početkom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uveden Upitnik o zadovoljstvu posjetom parkom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Uslijed otkaza svih grupnih putovanja u segmentu Smještaja, te grupnih školskih putovanja, te putovanja grupa iz inozemstva fokus u promociji na segment individualnih gostiju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Komunikacija usmjerena na promotivne ponude u segmentu Smještaj i Izleti za Hrvatsko tržište i zemlje u okruženju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Sustavno upravljanje recenzijama na svim kanalima prodaje – analiza rezultata i akcijski plan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569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E301CD-EB06-46F0-BE18-51C49E12E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2464" y="5809731"/>
            <a:ext cx="7315200" cy="9144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preko 20 % prodanih Izleta  u 2020. je izlet uz Aplikaciju Brijuni </a:t>
            </a:r>
            <a:r>
              <a:rPr lang="hr-HR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Pocket</a:t>
            </a:r>
            <a:r>
              <a:rPr lang="hr-HR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hr-HR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Guide</a:t>
            </a:r>
            <a:r>
              <a:rPr lang="hr-HR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/>
            </a:r>
            <a:br>
              <a:rPr lang="hr-HR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</a:br>
            <a:endParaRPr lang="en-GB" sz="2000" dirty="0"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39ADF94-05A8-4F91-8FEA-17FDA4A83903}"/>
              </a:ext>
            </a:extLst>
          </p:cNvPr>
          <p:cNvSpPr txBox="1">
            <a:spLocks/>
          </p:cNvSpPr>
          <p:nvPr/>
        </p:nvSpPr>
        <p:spPr>
          <a:xfrm>
            <a:off x="252413" y="1123950"/>
            <a:ext cx="2947987" cy="2580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Aplikacija  – osvrt na 2020.</a:t>
            </a:r>
            <a:endParaRPr lang="en-GB" sz="3200" b="1" dirty="0">
              <a:solidFill>
                <a:schemeClr val="bg1"/>
              </a:solidFill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C09EEB6-E180-4EE8-A28E-3A498D1FE2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29828" y="848696"/>
            <a:ext cx="7315200" cy="25803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Brijuni </a:t>
            </a:r>
            <a:r>
              <a:rPr lang="hr-HR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Pocket</a:t>
            </a:r>
            <a:r>
              <a:rPr lang="hr-HR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hr-HR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Guide</a:t>
            </a:r>
            <a:r>
              <a:rPr lang="hr-HR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– m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obilna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aplikacija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hr-HR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koja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nudi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informacije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o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brojnim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atrakcijama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,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smještaju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,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ugostiteljskoj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 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ponudi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te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sportsko-rekreativnim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aktivnostima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i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uslugama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u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Nacionalnom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parku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Brijuni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.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Namijenjena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je 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svim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posjetiteljima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,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sa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sadržajem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na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hrvatskom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,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engleskom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,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njemačkom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,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talijanskom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,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francuskom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,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španjolskom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i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ruskom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jeziku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.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Prikazuje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zanimljivosti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Nacionalnog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parka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Brijuni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kao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bogatog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spoja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 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prirodne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i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kulturno-povijesne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baštine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te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 GPS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oznake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lokacija</a:t>
            </a:r>
            <a:r>
              <a:rPr lang="en-GB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.</a:t>
            </a:r>
            <a:r>
              <a:rPr lang="hr-HR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/>
            </a:r>
            <a:br>
              <a:rPr lang="hr-HR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</a:br>
            <a:r>
              <a:rPr lang="hr-HR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/>
            </a:r>
            <a:br>
              <a:rPr lang="hr-HR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F4788BA-BC6C-48E5-B712-ED070C866F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152" y="3012493"/>
            <a:ext cx="3311682" cy="298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43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57446C-227A-496E-B3AE-3F3278E2C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6200" y="4672583"/>
            <a:ext cx="7581900" cy="126149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18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Sadržaj aplikacije ocjenjen 48 % kao odličan , te 29 % kao vrlo dobar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18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Funkcionalnost u korištenju ocjenjena s 45 % kao odlična i 26 % kao vrlo dobra</a:t>
            </a:r>
            <a:endParaRPr lang="en-GB" sz="1800" dirty="0"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CB9DA74-A346-41E0-87C8-E26893C6AB19}"/>
              </a:ext>
            </a:extLst>
          </p:cNvPr>
          <p:cNvSpPr txBox="1">
            <a:spLocks/>
          </p:cNvSpPr>
          <p:nvPr/>
        </p:nvSpPr>
        <p:spPr>
          <a:xfrm>
            <a:off x="131115" y="1133281"/>
            <a:ext cx="2947987" cy="2580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Aplikacija  – ocjene korisnika</a:t>
            </a:r>
            <a:endParaRPr lang="en-GB" sz="3200" b="1" dirty="0">
              <a:solidFill>
                <a:schemeClr val="bg1"/>
              </a:solidFill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09454F98-43F2-4BD0-B3CF-1589BC5CBA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818774"/>
              </p:ext>
            </p:extLst>
          </p:nvPr>
        </p:nvGraphicFramePr>
        <p:xfrm>
          <a:off x="3886200" y="783771"/>
          <a:ext cx="7683759" cy="3888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3915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62740602-434A-4891-AAF8-31F16112D4E9}"/>
              </a:ext>
            </a:extLst>
          </p:cNvPr>
          <p:cNvSpPr txBox="1">
            <a:spLocks/>
          </p:cNvSpPr>
          <p:nvPr/>
        </p:nvSpPr>
        <p:spPr>
          <a:xfrm>
            <a:off x="252413" y="1123950"/>
            <a:ext cx="2947987" cy="258030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Rezultati upitnika o zadovoljstvu posjetom parkom NP Brijuni</a:t>
            </a:r>
            <a:endParaRPr lang="en-GB" sz="3200" b="1" dirty="0">
              <a:solidFill>
                <a:schemeClr val="bg1"/>
              </a:solidFill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E0787429-7043-4B31-869F-8D174C6164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795157"/>
              </p:ext>
            </p:extLst>
          </p:nvPr>
        </p:nvGraphicFramePr>
        <p:xfrm>
          <a:off x="3832860" y="857250"/>
          <a:ext cx="7218084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0611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52B2B0-DF5E-4222-B128-5CD6293A5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6200" y="4672583"/>
            <a:ext cx="7315200" cy="141389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19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Organizacija posjeta – 52 % odlična i 26 % vrlo dobra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19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Mogućnost rekreacije u parku – 39 % odlična, 30 % vrlo dobra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19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Sadržaj vođenog obilaska otprilike 47 % odličan, 27 % vrlo dobro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19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Stručno vođenje – 57 % odlično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62F9EDE9-9B98-47E1-A0E0-2AB004BADB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128941"/>
              </p:ext>
            </p:extLst>
          </p:nvPr>
        </p:nvGraphicFramePr>
        <p:xfrm>
          <a:off x="3992802" y="950214"/>
          <a:ext cx="7322820" cy="3722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F3A38A59-CA8A-49CA-BFBA-DAF2D977BA06}"/>
              </a:ext>
            </a:extLst>
          </p:cNvPr>
          <p:cNvSpPr txBox="1">
            <a:spLocks/>
          </p:cNvSpPr>
          <p:nvPr/>
        </p:nvSpPr>
        <p:spPr>
          <a:xfrm>
            <a:off x="252413" y="1123950"/>
            <a:ext cx="2947987" cy="258030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Rezultati upitnika o zadovoljstvu posjetom parkom NP Brijuni</a:t>
            </a:r>
            <a:endParaRPr lang="en-GB" sz="3200" b="1" dirty="0">
              <a:solidFill>
                <a:schemeClr val="bg1"/>
              </a:solidFill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28997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DB8424C9-B531-4A19-A685-250BE5C0E2CE}"/>
              </a:ext>
            </a:extLst>
          </p:cNvPr>
          <p:cNvSpPr txBox="1">
            <a:spLocks/>
          </p:cNvSpPr>
          <p:nvPr/>
        </p:nvSpPr>
        <p:spPr>
          <a:xfrm>
            <a:off x="252413" y="1123950"/>
            <a:ext cx="2947987" cy="258030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Rezultati upitnika o zadovoljstvu posjetom parkom NP Brijuni</a:t>
            </a:r>
            <a:endParaRPr lang="en-GB" sz="3200" b="1" dirty="0">
              <a:solidFill>
                <a:schemeClr val="bg1"/>
              </a:solidFill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92D2BA6A-D94C-4468-849E-169806B96F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4852692"/>
              </p:ext>
            </p:extLst>
          </p:nvPr>
        </p:nvGraphicFramePr>
        <p:xfrm>
          <a:off x="4042254" y="774441"/>
          <a:ext cx="5381663" cy="3092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AC71605A-5482-4274-820D-189F860FD4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487773"/>
              </p:ext>
            </p:extLst>
          </p:nvPr>
        </p:nvGraphicFramePr>
        <p:xfrm>
          <a:off x="4332514" y="38671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D52A65-2D4C-41AE-A3AC-383F80D6E1E7}"/>
              </a:ext>
            </a:extLst>
          </p:cNvPr>
          <p:cNvSpPr txBox="1"/>
          <p:nvPr/>
        </p:nvSpPr>
        <p:spPr>
          <a:xfrm>
            <a:off x="8510689" y="3669089"/>
            <a:ext cx="30155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r-HR" sz="16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Dobivene informacije o prirodnim i kulturnim vrijednostima preko 55 % ocjenjene kao odlične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hr-HR" sz="1600" dirty="0">
              <a:latin typeface="TyponineSans Lt" panose="02000000000000000000" pitchFamily="50" charset="-18"/>
              <a:ea typeface="TyponineSans Lt" panose="02000000000000000000" pitchFamily="50" charset="-18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r-HR" sz="16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85 % gostiju koji su ispunili anketni upitnik zadovoljno je s posjetom i dobivenom vrijednošću za novac</a:t>
            </a:r>
          </a:p>
        </p:txBody>
      </p:sp>
    </p:spTree>
    <p:extLst>
      <p:ext uri="{BB962C8B-B14F-4D97-AF65-F5344CB8AC3E}">
        <p14:creationId xmlns:p14="http://schemas.microsoft.com/office/powerpoint/2010/main" val="1526860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613167-D1AF-4857-82F0-13310D340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UVOD 2020</a:t>
            </a:r>
            <a:endParaRPr lang="en-GB" dirty="0"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6E6523-48A0-4FD0-A6B1-F86A8C7D4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228782"/>
          </a:xfrm>
        </p:spPr>
        <p:txBody>
          <a:bodyPr/>
          <a:lstStyle/>
          <a:p>
            <a:r>
              <a:rPr lang="hr-HR" dirty="0"/>
              <a:t> </a:t>
            </a:r>
            <a:r>
              <a:rPr lang="hr-HR" b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COVID kriza </a:t>
            </a:r>
            <a:r>
              <a:rPr lang="hr-HR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– opća nesigurnost i gospodarska kriza , nestabilnost u poslovanju, u planiranju aktivnosti ovisimo o vanjskim  faktorima</a:t>
            </a:r>
          </a:p>
          <a:p>
            <a:r>
              <a:rPr lang="hr-HR" b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Zatvaranje poslovnih aktivnosti u ožujku i travnju - </a:t>
            </a:r>
            <a:r>
              <a:rPr lang="hr-HR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s poslovnim aktivnostima započeto je kasnije no planirano , s Izletima od 01.05. a sa pružanjem usluga smještaja od 01.06.</a:t>
            </a:r>
          </a:p>
          <a:p>
            <a:r>
              <a:rPr lang="hr-HR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do sredine 6 mjeseca </a:t>
            </a:r>
            <a:r>
              <a:rPr lang="hr-HR" b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zatvorene su granice </a:t>
            </a:r>
            <a:r>
              <a:rPr lang="hr-HR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za strane posjetitelje </a:t>
            </a:r>
          </a:p>
          <a:p>
            <a:r>
              <a:rPr lang="hr-HR" b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Novi val u 8 mjesecu </a:t>
            </a:r>
            <a:r>
              <a:rPr lang="hr-HR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i ponovno zatvaranje granica</a:t>
            </a:r>
          </a:p>
          <a:p>
            <a:r>
              <a:rPr lang="hr-HR" b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Prilagodba poslovanja </a:t>
            </a:r>
            <a:r>
              <a:rPr lang="hr-HR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novonastaloj situaciji sukladno preporukama Stožera i relevantnih  institucija 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389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C7ED63-C144-432A-8332-35DB13541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6200" y="4040155"/>
            <a:ext cx="7315200" cy="2435290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Akcijski plan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8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Radi se na poboljšanju ponude u Hotelu/restoranima i poboljšanju usluge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8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Radi se na poboljšanju usluge prihvata u luci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8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Aplikacija – Faza 2 – razvoj i dorada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904B5B3E-32F1-4AD1-A962-0C6433943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658705"/>
              </p:ext>
            </p:extLst>
          </p:nvPr>
        </p:nvGraphicFramePr>
        <p:xfrm>
          <a:off x="3517641" y="1362268"/>
          <a:ext cx="8126963" cy="19874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171">
                  <a:extLst>
                    <a:ext uri="{9D8B030D-6E8A-4147-A177-3AD203B41FA5}">
                      <a16:colId xmlns:a16="http://schemas.microsoft.com/office/drawing/2014/main" xmlns="" val="3678447200"/>
                    </a:ext>
                  </a:extLst>
                </a:gridCol>
                <a:gridCol w="1044721">
                  <a:extLst>
                    <a:ext uri="{9D8B030D-6E8A-4147-A177-3AD203B41FA5}">
                      <a16:colId xmlns:a16="http://schemas.microsoft.com/office/drawing/2014/main" xmlns="" val="1377011352"/>
                    </a:ext>
                  </a:extLst>
                </a:gridCol>
                <a:gridCol w="1117610">
                  <a:extLst>
                    <a:ext uri="{9D8B030D-6E8A-4147-A177-3AD203B41FA5}">
                      <a16:colId xmlns:a16="http://schemas.microsoft.com/office/drawing/2014/main" xmlns="" val="1912855144"/>
                    </a:ext>
                  </a:extLst>
                </a:gridCol>
                <a:gridCol w="1008278">
                  <a:extLst>
                    <a:ext uri="{9D8B030D-6E8A-4147-A177-3AD203B41FA5}">
                      <a16:colId xmlns:a16="http://schemas.microsoft.com/office/drawing/2014/main" xmlns="" val="2702165845"/>
                    </a:ext>
                  </a:extLst>
                </a:gridCol>
                <a:gridCol w="777468">
                  <a:extLst>
                    <a:ext uri="{9D8B030D-6E8A-4147-A177-3AD203B41FA5}">
                      <a16:colId xmlns:a16="http://schemas.microsoft.com/office/drawing/2014/main" xmlns="" val="3942253387"/>
                    </a:ext>
                  </a:extLst>
                </a:gridCol>
                <a:gridCol w="765319">
                  <a:extLst>
                    <a:ext uri="{9D8B030D-6E8A-4147-A177-3AD203B41FA5}">
                      <a16:colId xmlns:a16="http://schemas.microsoft.com/office/drawing/2014/main" xmlns="" val="2606516128"/>
                    </a:ext>
                  </a:extLst>
                </a:gridCol>
                <a:gridCol w="911095">
                  <a:extLst>
                    <a:ext uri="{9D8B030D-6E8A-4147-A177-3AD203B41FA5}">
                      <a16:colId xmlns:a16="http://schemas.microsoft.com/office/drawing/2014/main" xmlns="" val="384490061"/>
                    </a:ext>
                  </a:extLst>
                </a:gridCol>
                <a:gridCol w="801763">
                  <a:extLst>
                    <a:ext uri="{9D8B030D-6E8A-4147-A177-3AD203B41FA5}">
                      <a16:colId xmlns:a16="http://schemas.microsoft.com/office/drawing/2014/main" xmlns="" val="166374024"/>
                    </a:ext>
                  </a:extLst>
                </a:gridCol>
                <a:gridCol w="947538">
                  <a:extLst>
                    <a:ext uri="{9D8B030D-6E8A-4147-A177-3AD203B41FA5}">
                      <a16:colId xmlns:a16="http://schemas.microsoft.com/office/drawing/2014/main" xmlns="" val="655171547"/>
                    </a:ext>
                  </a:extLst>
                </a:gridCol>
              </a:tblGrid>
              <a:tr h="7251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u="none" strike="noStrike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Priroda</a:t>
                      </a:r>
                      <a:r>
                        <a:rPr lang="en-GB" sz="1200" b="1" u="none" strike="noStrike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-</a:t>
                      </a:r>
                      <a:r>
                        <a:rPr lang="en-GB" sz="1200" b="1" u="none" strike="noStrike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opći</a:t>
                      </a:r>
                      <a:r>
                        <a:rPr lang="en-GB" sz="1200" b="1" u="none" strike="noStrike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GB" sz="1200" b="1" u="none" strike="noStrike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dojam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u="none" strike="noStrike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Infrastruktura</a:t>
                      </a:r>
                      <a:r>
                        <a:rPr lang="en-GB" sz="1200" b="1" u="none" strike="noStrike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GB" sz="1200" b="1" u="none" strike="noStrike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i</a:t>
                      </a:r>
                      <a:r>
                        <a:rPr lang="en-GB" sz="1200" b="1" u="none" strike="noStrike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GB" sz="1200" b="1" u="none" strike="noStrike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zgrade</a:t>
                      </a:r>
                      <a:r>
                        <a:rPr lang="en-GB" sz="1200" b="1" u="none" strike="noStrike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– </a:t>
                      </a:r>
                      <a:r>
                        <a:rPr lang="en-GB" sz="1200" b="1" u="none" strike="noStrike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opći</a:t>
                      </a:r>
                      <a:r>
                        <a:rPr lang="en-GB" sz="1200" b="1" u="none" strike="noStrike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GB" sz="1200" b="1" u="none" strike="noStrike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dojam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u="none" strike="noStrike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Ponuda</a:t>
                      </a:r>
                      <a:r>
                        <a:rPr lang="en-GB" sz="1200" b="1" u="none" strike="noStrike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– </a:t>
                      </a:r>
                      <a:r>
                        <a:rPr lang="en-GB" sz="1200" b="1" u="none" strike="noStrike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hoteli</a:t>
                      </a:r>
                      <a:r>
                        <a:rPr lang="en-GB" sz="1200" b="1" u="none" strike="noStrike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, </a:t>
                      </a:r>
                      <a:r>
                        <a:rPr lang="en-GB" sz="1200" b="1" u="none" strike="noStrike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restorani</a:t>
                      </a:r>
                      <a:r>
                        <a:rPr lang="en-GB" sz="1200" b="1" u="none" strike="noStrike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, </a:t>
                      </a:r>
                      <a:r>
                        <a:rPr lang="en-GB" sz="1200" b="1" u="none" strike="noStrike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suvenirnice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u="none" strike="noStrike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Izlet</a:t>
                      </a:r>
                      <a:r>
                        <a:rPr lang="en-GB" sz="1200" b="1" u="none" strike="noStrike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– </a:t>
                      </a:r>
                      <a:r>
                        <a:rPr lang="en-GB" sz="1200" b="1" u="none" strike="noStrike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opći</a:t>
                      </a:r>
                      <a:r>
                        <a:rPr lang="en-GB" sz="1200" b="1" u="none" strike="noStrike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GB" sz="1200" b="1" u="none" strike="noStrike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dojam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u="none" strike="noStrike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Vodiči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u="none" strike="noStrike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Lanka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u="none" strike="noStrike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Aplikacija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u="none" strike="noStrike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COVID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u="none" strike="noStrike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Ostalo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48756360"/>
                  </a:ext>
                </a:extLst>
              </a:tr>
              <a:tr h="1262282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146776117"/>
                  </a:ext>
                </a:extLst>
              </a:tr>
            </a:tbl>
          </a:graphicData>
        </a:graphic>
      </p:graphicFrame>
      <p:pic>
        <p:nvPicPr>
          <p:cNvPr id="6" name="Graphic 2" descr="Smiling face with no fill">
            <a:extLst>
              <a:ext uri="{FF2B5EF4-FFF2-40B4-BE49-F238E27FC236}">
                <a16:creationId xmlns:a16="http://schemas.microsoft.com/office/drawing/2014/main" xmlns="" id="{D5CB13A1-675A-4615-87FC-81ECA70EA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06528" y="2355979"/>
            <a:ext cx="685800" cy="685800"/>
          </a:xfrm>
          <a:prstGeom prst="rect">
            <a:avLst/>
          </a:prstGeom>
        </p:spPr>
      </p:pic>
      <p:pic>
        <p:nvPicPr>
          <p:cNvPr id="7" name="Graphic 4" descr="Sad face with solid fill">
            <a:extLst>
              <a:ext uri="{FF2B5EF4-FFF2-40B4-BE49-F238E27FC236}">
                <a16:creationId xmlns:a16="http://schemas.microsoft.com/office/drawing/2014/main" xmlns="" id="{7A60B1C5-DC4B-4BF5-8CFD-FADA8D0E2F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44424" y="2391864"/>
            <a:ext cx="715962" cy="715962"/>
          </a:xfrm>
          <a:prstGeom prst="rect">
            <a:avLst/>
          </a:prstGeom>
        </p:spPr>
      </p:pic>
      <p:pic>
        <p:nvPicPr>
          <p:cNvPr id="8" name="Graphic 5" descr="Sad face with solid fill">
            <a:extLst>
              <a:ext uri="{FF2B5EF4-FFF2-40B4-BE49-F238E27FC236}">
                <a16:creationId xmlns:a16="http://schemas.microsoft.com/office/drawing/2014/main" xmlns="" id="{10F9C958-D360-4DA6-B1CF-806A707720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84831" y="2375195"/>
            <a:ext cx="715963" cy="717550"/>
          </a:xfrm>
          <a:prstGeom prst="rect">
            <a:avLst/>
          </a:prstGeom>
        </p:spPr>
      </p:pic>
      <p:pic>
        <p:nvPicPr>
          <p:cNvPr id="9" name="Graphic 6" descr="Smiling face with no fill">
            <a:extLst>
              <a:ext uri="{FF2B5EF4-FFF2-40B4-BE49-F238E27FC236}">
                <a16:creationId xmlns:a16="http://schemas.microsoft.com/office/drawing/2014/main" xmlns="" id="{614F64CB-6AAB-47C9-9A1D-52B4107F5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504016" y="2375195"/>
            <a:ext cx="685800" cy="685800"/>
          </a:xfrm>
          <a:prstGeom prst="rect">
            <a:avLst/>
          </a:prstGeom>
        </p:spPr>
      </p:pic>
      <p:pic>
        <p:nvPicPr>
          <p:cNvPr id="10" name="Graphic 7" descr="Smiling face with no fill">
            <a:extLst>
              <a:ext uri="{FF2B5EF4-FFF2-40B4-BE49-F238E27FC236}">
                <a16:creationId xmlns:a16="http://schemas.microsoft.com/office/drawing/2014/main" xmlns="" id="{803F06AD-5166-41E3-ADAD-BE875335B6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90187" y="2355979"/>
            <a:ext cx="685800" cy="685800"/>
          </a:xfrm>
          <a:prstGeom prst="rect">
            <a:avLst/>
          </a:prstGeom>
        </p:spPr>
      </p:pic>
      <p:pic>
        <p:nvPicPr>
          <p:cNvPr id="11" name="Graphic 8" descr="Sad face with solid fill">
            <a:extLst>
              <a:ext uri="{FF2B5EF4-FFF2-40B4-BE49-F238E27FC236}">
                <a16:creationId xmlns:a16="http://schemas.microsoft.com/office/drawing/2014/main" xmlns="" id="{CD0388D1-E974-40DC-980D-32C150CA11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276358" y="2360114"/>
            <a:ext cx="715963" cy="715962"/>
          </a:xfrm>
          <a:prstGeom prst="rect">
            <a:avLst/>
          </a:prstGeom>
        </p:spPr>
      </p:pic>
      <p:pic>
        <p:nvPicPr>
          <p:cNvPr id="12" name="Graphic 10" descr="Neutral face with no fill">
            <a:extLst>
              <a:ext uri="{FF2B5EF4-FFF2-40B4-BE49-F238E27FC236}">
                <a16:creationId xmlns:a16="http://schemas.microsoft.com/office/drawing/2014/main" xmlns="" id="{199EEE94-1FA6-40C3-ABC9-820F5832EC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036025" y="2317879"/>
            <a:ext cx="723900" cy="723900"/>
          </a:xfrm>
          <a:prstGeom prst="rect">
            <a:avLst/>
          </a:prstGeom>
        </p:spPr>
      </p:pic>
      <p:pic>
        <p:nvPicPr>
          <p:cNvPr id="13" name="Graphic 11" descr="Neutral face with no fill">
            <a:extLst>
              <a:ext uri="{FF2B5EF4-FFF2-40B4-BE49-F238E27FC236}">
                <a16:creationId xmlns:a16="http://schemas.microsoft.com/office/drawing/2014/main" xmlns="" id="{8EBBB3C7-A8B9-4BEB-AD1E-C8A8494ACF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895278" y="2317879"/>
            <a:ext cx="723900" cy="7239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39A1C4F-0613-4369-9D89-DB0B7EF89D7E}"/>
              </a:ext>
            </a:extLst>
          </p:cNvPr>
          <p:cNvSpPr txBox="1">
            <a:spLocks/>
          </p:cNvSpPr>
          <p:nvPr/>
        </p:nvSpPr>
        <p:spPr>
          <a:xfrm>
            <a:off x="252413" y="1123950"/>
            <a:ext cx="2947987" cy="25803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Rezultati upitnika o zadovoljstvu posjetom parkom NP Brijuni -komentari</a:t>
            </a:r>
            <a:endParaRPr lang="en-GB" sz="3200" b="1" dirty="0">
              <a:solidFill>
                <a:schemeClr val="bg1"/>
              </a:solidFill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68922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46CA81C-DED3-4B6C-930F-1EBCFCA0F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6200" y="4672583"/>
            <a:ext cx="7315200" cy="1432941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19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Najbolje ocjene za lokaciju 9,8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19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Solidne ocjene za čistoću, osoblje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19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Sadržaji i udobnost su lošije ocjenjeni kao i dobivena vrijednost za novac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1900" b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Prosječna ocjena Neptun 8,4, Istra 8,2 te Karmen 8,1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B9F4AD59-0514-4822-A4CD-159CB6A6A3BA}"/>
              </a:ext>
            </a:extLst>
          </p:cNvPr>
          <p:cNvGraphicFramePr>
            <a:graphicFrameLocks/>
          </p:cNvGraphicFramePr>
          <p:nvPr/>
        </p:nvGraphicFramePr>
        <p:xfrm>
          <a:off x="3886200" y="752475"/>
          <a:ext cx="6667500" cy="376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FD3EB7-EAB1-416B-AC8D-5EE7CAC8057D}"/>
              </a:ext>
            </a:extLst>
          </p:cNvPr>
          <p:cNvSpPr txBox="1"/>
          <p:nvPr/>
        </p:nvSpPr>
        <p:spPr>
          <a:xfrm>
            <a:off x="-4763" y="1629460"/>
            <a:ext cx="320516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Ocjene smještajnih objekata na Booking.com-u</a:t>
            </a:r>
            <a:endParaRPr lang="en-GB" sz="3200" b="1" dirty="0">
              <a:solidFill>
                <a:schemeClr val="bg1"/>
              </a:solidFill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63616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87BD80-E852-4689-91B4-2474F8759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912" y="466531"/>
            <a:ext cx="7315200" cy="4087181"/>
          </a:xfrm>
        </p:spPr>
        <p:txBody>
          <a:bodyPr>
            <a:normAutofit/>
          </a:bodyPr>
          <a:lstStyle/>
          <a:p>
            <a:r>
              <a:rPr lang="hr-HR" sz="1800" dirty="0">
                <a:effectLst/>
                <a:latin typeface="TyponineSans Reg" panose="020000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1800" dirty="0">
                <a:effectLst/>
                <a:latin typeface="TyponineSans Reg" panose="020000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800" dirty="0">
                <a:effectLst/>
                <a:latin typeface="TyponineSans Reg" panose="020000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1800" dirty="0">
                <a:effectLst/>
                <a:latin typeface="TyponineSans Reg" panose="020000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800" dirty="0">
                <a:effectLst/>
                <a:latin typeface="TyponineSans Reg" panose="020000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1800" dirty="0">
                <a:effectLst/>
                <a:latin typeface="TyponineSans Reg" panose="020000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800" dirty="0">
                <a:effectLst/>
                <a:latin typeface="TyponineSans Reg" panose="020000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1800" dirty="0">
                <a:effectLst/>
                <a:latin typeface="TyponineSans Reg" panose="020000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9D62BF-A1D0-46D5-BEB5-1F4645814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6200" y="1007706"/>
            <a:ext cx="7315200" cy="499187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r-H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U izradi  su 3 važna dokumenta koji će utjecati na razvoj NP Brijuni kao poželjne destinacije u segmentu prirode, smještaja i posjećivanja 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b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Studija upravljanja posjetiteljima iz NRB </a:t>
            </a:r>
            <a:r>
              <a:rPr lang="hr-HR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–definirati će upravljanje i nadzor u NP Brijuni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b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Interpretacija baštine</a:t>
            </a:r>
            <a:r>
              <a:rPr lang="hr-HR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-  definirati, opisati i interpretirati najbitnije resurse otoka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b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Integrirana komunikacija i dizajn </a:t>
            </a:r>
            <a:r>
              <a:rPr lang="hr-HR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- postaviti će osnovne odrednice nastupa na tržištu u </a:t>
            </a:r>
            <a:r>
              <a:rPr lang="hr-HR" sz="2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srednjeročnom</a:t>
            </a:r>
            <a:r>
              <a:rPr lang="hr-HR" sz="2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razdoblju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84E90D0-5806-444C-8BE2-FB6C7C157CFF}"/>
              </a:ext>
            </a:extLst>
          </p:cNvPr>
          <p:cNvSpPr txBox="1">
            <a:spLocks/>
          </p:cNvSpPr>
          <p:nvPr/>
        </p:nvSpPr>
        <p:spPr>
          <a:xfrm>
            <a:off x="0" y="1133475"/>
            <a:ext cx="2947987" cy="2580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Marketing  2021</a:t>
            </a:r>
          </a:p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Bitne odrednice</a:t>
            </a:r>
            <a:endParaRPr lang="en-GB" sz="3200" b="1" dirty="0">
              <a:solidFill>
                <a:schemeClr val="bg1"/>
              </a:solidFill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25388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FE3F2C-B829-4D08-935F-4E2D66362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2203" y="1116758"/>
            <a:ext cx="7806417" cy="386579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r-HR" sz="23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S obzirom na situaciju za očekivati je da će i u 2020. fokus u oglašavanju biti na individualne automobilske goste iz zemlje i okruženja (Slovenija, </a:t>
            </a:r>
            <a:r>
              <a:rPr lang="hr-HR" sz="23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Austrija,Srbija</a:t>
            </a:r>
            <a:r>
              <a:rPr lang="hr-HR" sz="23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, Južna Njemačka, Slovačka, </a:t>
            </a:r>
            <a:r>
              <a:rPr lang="hr-HR" sz="23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Češka,Poljska</a:t>
            </a:r>
            <a:r>
              <a:rPr lang="hr-HR" sz="23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).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r-HR" sz="23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U segmentu smještaja 2 tipa odmorišnih gostiju: gosti na dužem boravku , te individualni gosti koji se vraćaju više puta godišnje.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r-HR" sz="23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U segmentu izleta cilj je poticati ponovni dolazak gostiju koji su već posjetili Brijune kroz posjetu događanjima, kulturnim sadržajima na otoku, kupanju na otoku i sl.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r-HR" sz="23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Oglašavanje – fokus u oglašavanju na Hrvatsko tržište i zemlje iz okruženja 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hr-HR" sz="3300" dirty="0">
              <a:latin typeface="TyponineSans Lt" panose="02000000000000000000" pitchFamily="50" charset="-18"/>
              <a:ea typeface="TyponineSans Lt" panose="02000000000000000000" pitchFamily="50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1B2E5537-9E15-4B0E-9ECA-0C6769481803}"/>
              </a:ext>
            </a:extLst>
          </p:cNvPr>
          <p:cNvSpPr txBox="1">
            <a:spLocks/>
          </p:cNvSpPr>
          <p:nvPr/>
        </p:nvSpPr>
        <p:spPr>
          <a:xfrm>
            <a:off x="0" y="1191402"/>
            <a:ext cx="2947987" cy="2580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Marketing  2021</a:t>
            </a:r>
          </a:p>
          <a:p>
            <a:endParaRPr lang="en-GB" sz="3200" b="1" dirty="0">
              <a:solidFill>
                <a:schemeClr val="bg1"/>
              </a:solidFill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5146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FE3F2C-B829-4D08-935F-4E2D66362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7625" y="797668"/>
            <a:ext cx="7348639" cy="5515583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hr-HR" sz="44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Grupa 1: Dizajn, ilustracije, prijevod i tisak radne bilježnice za radionicu "Nacionalni park" i ruksak</a:t>
            </a:r>
            <a:endParaRPr lang="en-GB" sz="4400" dirty="0">
              <a:effectLst/>
              <a:latin typeface="TyponineSans Lt" panose="02000000000000000000" pitchFamily="50" charset="-18"/>
              <a:ea typeface="TyponineSans Lt" panose="02000000000000000000" pitchFamily="50" charset="-18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hr-HR" sz="4400" b="1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Grupa 2: Strateško planiranje, promotivne aktivnosti i oglasna sredstva</a:t>
            </a:r>
          </a:p>
          <a:p>
            <a:pPr marL="139700" algn="just">
              <a:lnSpc>
                <a:spcPct val="120000"/>
              </a:lnSpc>
              <a:spcBef>
                <a:spcPts val="400"/>
              </a:spcBef>
              <a:spcAft>
                <a:spcPts val="500"/>
              </a:spcAft>
            </a:pP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1. </a:t>
            </a:r>
            <a:r>
              <a:rPr lang="en-US" sz="4400" b="1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Izrada</a:t>
            </a:r>
            <a:r>
              <a:rPr lang="en-US" sz="4400" b="1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branding </a:t>
            </a:r>
            <a:r>
              <a:rPr lang="en-US" sz="4400" b="1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strategije</a:t>
            </a:r>
            <a:r>
              <a:rPr lang="en-US" sz="4400" b="1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s </a:t>
            </a:r>
            <a:r>
              <a:rPr lang="en-US" sz="4400" b="1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planom</a:t>
            </a:r>
            <a:r>
              <a:rPr lang="en-US" sz="4400" b="1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komunikacijskih</a:t>
            </a:r>
            <a:r>
              <a:rPr lang="en-US" sz="4400" b="1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aktivnosti</a:t>
            </a:r>
            <a:r>
              <a:rPr lang="en-US" sz="4400" b="1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endParaRPr lang="hr-HR" sz="4400" b="1" dirty="0">
              <a:solidFill>
                <a:schemeClr val="tx1"/>
              </a:solidFill>
              <a:latin typeface="TyponineSans Lt" panose="02000000000000000000" pitchFamily="50" charset="-18"/>
              <a:ea typeface="TyponineSans Lt" panose="02000000000000000000" pitchFamily="50" charset="-18"/>
            </a:endParaRPr>
          </a:p>
          <a:p>
            <a:pPr marL="139700" algn="just">
              <a:lnSpc>
                <a:spcPct val="120000"/>
              </a:lnSpc>
              <a:spcBef>
                <a:spcPts val="400"/>
              </a:spcBef>
              <a:spcAft>
                <a:spcPts val="500"/>
              </a:spcAft>
            </a:pP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2. </a:t>
            </a:r>
            <a:r>
              <a:rPr lang="en-US" sz="4400" b="1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Istraživanje</a:t>
            </a:r>
            <a:r>
              <a:rPr lang="en-US" sz="4400" b="1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i</a:t>
            </a:r>
            <a:r>
              <a:rPr lang="en-US" sz="4400" b="1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analiza</a:t>
            </a:r>
            <a:r>
              <a:rPr lang="en-US" sz="4400" b="1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tržišta</a:t>
            </a:r>
            <a:r>
              <a:rPr lang="en-US" sz="4400" b="1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. </a:t>
            </a:r>
            <a:endParaRPr lang="en-US" sz="4400" b="1" dirty="0">
              <a:solidFill>
                <a:schemeClr val="tx1"/>
              </a:solidFill>
              <a:effectLst/>
              <a:latin typeface="TyponineSans Lt" panose="02000000000000000000" pitchFamily="50" charset="-18"/>
              <a:ea typeface="TyponineSans Lt" panose="02000000000000000000" pitchFamily="50" charset="-18"/>
            </a:endParaRPr>
          </a:p>
          <a:p>
            <a:pPr marL="139700" algn="just">
              <a:lnSpc>
                <a:spcPct val="120000"/>
              </a:lnSpc>
              <a:spcBef>
                <a:spcPts val="400"/>
              </a:spcBef>
              <a:spcAft>
                <a:spcPts val="500"/>
              </a:spcAft>
            </a:pP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3.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Izrada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operativnih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planova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marketinških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aktivnosti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provedba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i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supervizija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. </a:t>
            </a:r>
            <a:endParaRPr lang="en-US" sz="4400" dirty="0">
              <a:solidFill>
                <a:schemeClr val="tx1"/>
              </a:solidFill>
              <a:effectLst/>
              <a:latin typeface="TyponineSans Lt" panose="02000000000000000000" pitchFamily="50" charset="-18"/>
              <a:ea typeface="TyponineSans Lt" panose="02000000000000000000" pitchFamily="50" charset="-18"/>
            </a:endParaRPr>
          </a:p>
          <a:p>
            <a:pPr marL="139700" algn="just">
              <a:lnSpc>
                <a:spcPct val="120000"/>
              </a:lnSpc>
              <a:spcBef>
                <a:spcPts val="400"/>
              </a:spcBef>
              <a:spcAft>
                <a:spcPts val="500"/>
              </a:spcAft>
            </a:pP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4.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Organizacija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nagradne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igre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. </a:t>
            </a:r>
            <a:endParaRPr lang="en-US" sz="4400" dirty="0">
              <a:solidFill>
                <a:schemeClr val="tx1"/>
              </a:solidFill>
              <a:effectLst/>
              <a:latin typeface="TyponineSans Lt" panose="02000000000000000000" pitchFamily="50" charset="-18"/>
              <a:ea typeface="TyponineSans Lt" panose="02000000000000000000" pitchFamily="50" charset="-18"/>
            </a:endParaRPr>
          </a:p>
          <a:p>
            <a:pPr marL="139700" algn="just">
              <a:lnSpc>
                <a:spcPct val="120000"/>
              </a:lnSpc>
              <a:spcBef>
                <a:spcPts val="400"/>
              </a:spcBef>
              <a:spcAft>
                <a:spcPts val="500"/>
              </a:spcAft>
            </a:pP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5. Mailing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kampanja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. </a:t>
            </a:r>
            <a:endParaRPr lang="en-US" sz="4400" dirty="0">
              <a:solidFill>
                <a:schemeClr val="tx1"/>
              </a:solidFill>
              <a:effectLst/>
              <a:latin typeface="TyponineSans Lt" panose="02000000000000000000" pitchFamily="50" charset="-18"/>
              <a:ea typeface="TyponineSans Lt" panose="02000000000000000000" pitchFamily="50" charset="-18"/>
            </a:endParaRPr>
          </a:p>
          <a:p>
            <a:pPr marL="139700" algn="just">
              <a:lnSpc>
                <a:spcPct val="120000"/>
              </a:lnSpc>
              <a:spcBef>
                <a:spcPts val="400"/>
              </a:spcBef>
              <a:spcAft>
                <a:spcPts val="500"/>
              </a:spcAft>
            </a:pP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6.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Odnosi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s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javnošću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.</a:t>
            </a:r>
            <a:endParaRPr lang="hr-HR" sz="4400" dirty="0">
              <a:solidFill>
                <a:schemeClr val="tx1"/>
              </a:solidFill>
              <a:latin typeface="TyponineSans Lt" panose="02000000000000000000" pitchFamily="50" charset="-18"/>
              <a:ea typeface="TyponineSans Lt" panose="02000000000000000000" pitchFamily="50" charset="-18"/>
            </a:endParaRPr>
          </a:p>
          <a:p>
            <a:pPr marL="139700" algn="just">
              <a:lnSpc>
                <a:spcPct val="120000"/>
              </a:lnSpc>
              <a:spcBef>
                <a:spcPts val="400"/>
              </a:spcBef>
              <a:spcAft>
                <a:spcPts val="500"/>
              </a:spcAft>
            </a:pP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7.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Organizacija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završnog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događaja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(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eventa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)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projekta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. </a:t>
            </a:r>
            <a:endParaRPr lang="en-US" sz="4400" dirty="0">
              <a:solidFill>
                <a:schemeClr val="tx1"/>
              </a:solidFill>
              <a:effectLst/>
              <a:latin typeface="TyponineSans Lt" panose="02000000000000000000" pitchFamily="50" charset="-18"/>
              <a:ea typeface="TyponineSans Lt" panose="02000000000000000000" pitchFamily="50" charset="-18"/>
            </a:endParaRPr>
          </a:p>
          <a:p>
            <a:pPr marL="139700" algn="just">
              <a:lnSpc>
                <a:spcPct val="120000"/>
              </a:lnSpc>
              <a:spcBef>
                <a:spcPts val="400"/>
              </a:spcBef>
              <a:spcAft>
                <a:spcPts val="500"/>
              </a:spcAft>
            </a:pP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8</a:t>
            </a:r>
            <a:r>
              <a:rPr lang="en-US" sz="4400" b="1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. Community management </a:t>
            </a:r>
            <a:endParaRPr lang="en-US" sz="4400" b="1" dirty="0">
              <a:solidFill>
                <a:schemeClr val="tx1"/>
              </a:solidFill>
              <a:effectLst/>
              <a:latin typeface="TyponineSans Lt" panose="02000000000000000000" pitchFamily="50" charset="-18"/>
              <a:ea typeface="TyponineSans Lt" panose="02000000000000000000" pitchFamily="50" charset="-18"/>
            </a:endParaRPr>
          </a:p>
          <a:p>
            <a:pPr marL="139700" algn="just">
              <a:lnSpc>
                <a:spcPct val="120000"/>
              </a:lnSpc>
              <a:spcBef>
                <a:spcPts val="400"/>
              </a:spcBef>
              <a:spcAft>
                <a:spcPts val="500"/>
              </a:spcAft>
            </a:pP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9.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Izrada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i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otkup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foto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materijala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.</a:t>
            </a:r>
            <a:endParaRPr lang="hr-HR" sz="4400" strike="noStrike" dirty="0">
              <a:solidFill>
                <a:schemeClr val="tx1"/>
              </a:solidFill>
              <a:effectLst/>
              <a:latin typeface="TyponineSans Lt" panose="02000000000000000000" pitchFamily="50" charset="-18"/>
              <a:ea typeface="TyponineSans Lt" panose="02000000000000000000" pitchFamily="50" charset="-18"/>
            </a:endParaRPr>
          </a:p>
          <a:p>
            <a:pPr marL="139700" algn="just">
              <a:lnSpc>
                <a:spcPct val="120000"/>
              </a:lnSpc>
              <a:spcBef>
                <a:spcPts val="400"/>
              </a:spcBef>
              <a:spcAft>
                <a:spcPts val="500"/>
              </a:spcAft>
            </a:pP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10. Print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oglas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(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koncept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oblikovanje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i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ispis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) </a:t>
            </a:r>
            <a:endParaRPr lang="en-US" sz="4400" dirty="0">
              <a:solidFill>
                <a:schemeClr val="tx1"/>
              </a:solidFill>
              <a:effectLst/>
              <a:latin typeface="TyponineSans Lt" panose="02000000000000000000" pitchFamily="50" charset="-18"/>
              <a:ea typeface="TyponineSans Lt" panose="02000000000000000000" pitchFamily="50" charset="-18"/>
            </a:endParaRPr>
          </a:p>
          <a:p>
            <a:pPr marL="139700" algn="just">
              <a:lnSpc>
                <a:spcPct val="120000"/>
              </a:lnSpc>
              <a:spcBef>
                <a:spcPts val="400"/>
              </a:spcBef>
              <a:spcAft>
                <a:spcPts val="500"/>
              </a:spcAft>
            </a:pP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11.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Vanjsko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oglašavanje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(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plakati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, billboard,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megaboard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) </a:t>
            </a:r>
            <a:endParaRPr lang="en-US" sz="4400" dirty="0">
              <a:solidFill>
                <a:schemeClr val="tx1"/>
              </a:solidFill>
              <a:effectLst/>
              <a:latin typeface="TyponineSans Lt" panose="02000000000000000000" pitchFamily="50" charset="-18"/>
              <a:ea typeface="TyponineSans Lt" panose="02000000000000000000" pitchFamily="50" charset="-18"/>
            </a:endParaRPr>
          </a:p>
          <a:p>
            <a:pPr marL="139700" algn="just">
              <a:lnSpc>
                <a:spcPct val="120000"/>
              </a:lnSpc>
              <a:spcBef>
                <a:spcPts val="400"/>
              </a:spcBef>
              <a:spcAft>
                <a:spcPts val="500"/>
              </a:spcAft>
            </a:pPr>
            <a:r>
              <a:rPr lang="en-US" sz="4400" b="1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12. Video </a:t>
            </a:r>
            <a:r>
              <a:rPr lang="en-US" sz="4400" b="1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i</a:t>
            </a:r>
            <a:r>
              <a:rPr lang="en-US" sz="4400" b="1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audio </a:t>
            </a:r>
            <a:r>
              <a:rPr lang="en-US" sz="4400" b="1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produkcija</a:t>
            </a:r>
            <a:r>
              <a:rPr lang="en-US" sz="4400" b="1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(TV </a:t>
            </a:r>
            <a:r>
              <a:rPr lang="en-US" sz="4400" b="1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i</a:t>
            </a:r>
            <a:r>
              <a:rPr lang="en-US" sz="4400" b="1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radijski</a:t>
            </a:r>
            <a:r>
              <a:rPr lang="en-US" sz="4400" b="1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spot) </a:t>
            </a:r>
            <a:endParaRPr lang="en-US" sz="4400" b="1" dirty="0">
              <a:solidFill>
                <a:schemeClr val="tx1"/>
              </a:solidFill>
              <a:effectLst/>
              <a:latin typeface="TyponineSans Lt" panose="02000000000000000000" pitchFamily="50" charset="-18"/>
              <a:ea typeface="TyponineSans Lt" panose="02000000000000000000" pitchFamily="50" charset="-18"/>
            </a:endParaRPr>
          </a:p>
          <a:p>
            <a:pPr marL="139700" algn="just">
              <a:lnSpc>
                <a:spcPct val="120000"/>
              </a:lnSpc>
              <a:spcBef>
                <a:spcPts val="400"/>
              </a:spcBef>
              <a:spcAft>
                <a:spcPts val="500"/>
              </a:spcAft>
            </a:pP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13.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Izrada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promotivnog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filma</a:t>
            </a:r>
            <a:r>
              <a:rPr lang="hr-HR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endParaRPr lang="en-US" sz="4400" dirty="0">
              <a:solidFill>
                <a:schemeClr val="tx1"/>
              </a:solidFill>
              <a:effectLst/>
              <a:latin typeface="TyponineSans Lt" panose="02000000000000000000" pitchFamily="50" charset="-18"/>
              <a:ea typeface="TyponineSans Lt" panose="02000000000000000000" pitchFamily="50" charset="-18"/>
            </a:endParaRPr>
          </a:p>
          <a:p>
            <a:pPr marL="139700" algn="just">
              <a:lnSpc>
                <a:spcPct val="120000"/>
              </a:lnSpc>
              <a:spcBef>
                <a:spcPts val="400"/>
              </a:spcBef>
              <a:spcAft>
                <a:spcPts val="500"/>
              </a:spcAft>
            </a:pPr>
            <a:r>
              <a:rPr lang="en-US" sz="4400" b="1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14. </a:t>
            </a:r>
            <a:r>
              <a:rPr lang="en-US" sz="4400" b="1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Oblikovanje</a:t>
            </a:r>
            <a:r>
              <a:rPr lang="en-US" sz="4400" b="1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i</a:t>
            </a:r>
            <a:r>
              <a:rPr lang="en-US" sz="4400" b="1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izrada</a:t>
            </a:r>
            <a:r>
              <a:rPr lang="en-US" sz="4400" b="1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ostalih</a:t>
            </a:r>
            <a:r>
              <a:rPr lang="en-US" sz="4400" b="1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sredstava</a:t>
            </a:r>
            <a:r>
              <a:rPr lang="en-US" sz="4400" b="1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oglašavanja</a:t>
            </a:r>
            <a:r>
              <a:rPr lang="en-US" sz="4400" b="1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(web banner, </a:t>
            </a:r>
            <a:r>
              <a:rPr lang="en-US" sz="4400" b="1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adwords</a:t>
            </a:r>
            <a:r>
              <a:rPr lang="en-US" sz="4400" b="1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googleadds</a:t>
            </a:r>
            <a:r>
              <a:rPr lang="en-US" sz="4400" b="1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…)</a:t>
            </a:r>
            <a:endParaRPr lang="en-US" sz="4400" b="1" dirty="0">
              <a:solidFill>
                <a:schemeClr val="tx1"/>
              </a:solidFill>
              <a:effectLst/>
              <a:latin typeface="TyponineSans Lt" panose="02000000000000000000" pitchFamily="50" charset="-18"/>
              <a:ea typeface="TyponineSans Lt" panose="02000000000000000000" pitchFamily="50" charset="-18"/>
            </a:endParaRPr>
          </a:p>
          <a:p>
            <a:pPr marL="139700" algn="just">
              <a:lnSpc>
                <a:spcPct val="120000"/>
              </a:lnSpc>
              <a:spcBef>
                <a:spcPts val="400"/>
              </a:spcBef>
              <a:spcAft>
                <a:spcPts val="500"/>
              </a:spcAft>
            </a:pP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15.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Izrada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monografije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letaka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brošura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pozivnica</a:t>
            </a:r>
            <a:r>
              <a:rPr lang="en-US" sz="4400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.</a:t>
            </a:r>
            <a:endParaRPr lang="en-US" sz="4400" dirty="0">
              <a:solidFill>
                <a:schemeClr val="tx1"/>
              </a:solidFill>
              <a:effectLst/>
              <a:latin typeface="TyponineSans Lt" panose="02000000000000000000" pitchFamily="50" charset="-18"/>
              <a:ea typeface="TyponineSans Lt" panose="02000000000000000000" pitchFamily="50" charset="-18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hr-HR" sz="4400" b="1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   </a:t>
            </a:r>
            <a:r>
              <a:rPr lang="en-US" sz="4400" b="1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16. </a:t>
            </a:r>
            <a:r>
              <a:rPr lang="en-US" sz="4400" b="1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Planiranje</a:t>
            </a:r>
            <a:r>
              <a:rPr lang="en-US" sz="4400" b="1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i</a:t>
            </a:r>
            <a:r>
              <a:rPr lang="en-US" sz="4400" b="1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zakup</a:t>
            </a:r>
            <a:r>
              <a:rPr lang="en-US" sz="4400" b="1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medija</a:t>
            </a:r>
            <a:r>
              <a:rPr lang="en-US" sz="4400" b="1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(</a:t>
            </a:r>
            <a:r>
              <a:rPr lang="en-US" sz="4400" b="1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projekcija</a:t>
            </a:r>
            <a:r>
              <a:rPr lang="en-US" sz="4400" b="1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kampanje</a:t>
            </a:r>
            <a:r>
              <a:rPr lang="en-US" sz="4400" b="1" dirty="0">
                <a:solidFill>
                  <a:schemeClr val="tx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)</a:t>
            </a:r>
            <a:endParaRPr lang="hr-HR" sz="4400" b="1" dirty="0">
              <a:solidFill>
                <a:schemeClr val="tx1"/>
              </a:solidFill>
              <a:effectLst/>
              <a:latin typeface="TyponineSans Lt" panose="02000000000000000000" pitchFamily="50" charset="-18"/>
              <a:ea typeface="TyponineSans Lt" panose="02000000000000000000" pitchFamily="50" charset="-18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400"/>
              </a:spcBef>
            </a:pPr>
            <a:endParaRPr lang="en-GB" sz="4400" b="1" dirty="0">
              <a:effectLst/>
              <a:latin typeface="TyponineSans Lt" panose="02000000000000000000" pitchFamily="50" charset="-18"/>
              <a:ea typeface="TyponineSans Lt" panose="02000000000000000000" pitchFamily="50" charset="-18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1B2E5537-9E15-4B0E-9ECA-0C6769481803}"/>
              </a:ext>
            </a:extLst>
          </p:cNvPr>
          <p:cNvSpPr txBox="1">
            <a:spLocks/>
          </p:cNvSpPr>
          <p:nvPr/>
        </p:nvSpPr>
        <p:spPr>
          <a:xfrm>
            <a:off x="3774332" y="2782112"/>
            <a:ext cx="7431932" cy="26536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b="1" dirty="0">
              <a:solidFill>
                <a:schemeClr val="bg1"/>
              </a:solidFill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888A1A16-3367-4527-8D6F-D29949457A8A}"/>
              </a:ext>
            </a:extLst>
          </p:cNvPr>
          <p:cNvSpPr txBox="1">
            <a:spLocks/>
          </p:cNvSpPr>
          <p:nvPr/>
        </p:nvSpPr>
        <p:spPr>
          <a:xfrm>
            <a:off x="0" y="1104900"/>
            <a:ext cx="2947987" cy="2580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Marketing  2021</a:t>
            </a:r>
          </a:p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Integrirana komunikacija i dizajn</a:t>
            </a:r>
          </a:p>
          <a:p>
            <a:endParaRPr lang="en-GB" sz="3200" b="1" dirty="0">
              <a:solidFill>
                <a:schemeClr val="bg1"/>
              </a:solidFill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96393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FE3F2C-B829-4D08-935F-4E2D66362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7625" y="867553"/>
            <a:ext cx="7758404" cy="4028297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GB" sz="1600" b="1" dirty="0">
              <a:effectLst/>
              <a:latin typeface="TyponineSans Lt" panose="02000000000000000000" pitchFamily="50" charset="-18"/>
              <a:ea typeface="TyponineSans Lt" panose="02000000000000000000" pitchFamily="50" charset="-18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r-HR" sz="18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Prilagodba postojećeg web-a kroz razdvajanje komercijalnog dijela od klasičnih informacija o prirodnim i kulturnim vrijednostima NP s ciljem olakšanja korisničkog iskustva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r-HR" sz="18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Aplikacija – Faza 2 – razvoj i poboljšanje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r-HR" sz="18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Društvene mreže – edukacija o prirodnim i kulturnim vrijednostima NP , te promocija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r-HR" sz="18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PR – strategija </a:t>
            </a:r>
            <a:r>
              <a:rPr lang="hr-HR" sz="1800" dirty="0"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nastupa NP Brijuni kao </a:t>
            </a:r>
            <a:r>
              <a:rPr lang="hr-HR" sz="1800" dirty="0" err="1"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posjetiteljske</a:t>
            </a:r>
            <a:r>
              <a:rPr lang="hr-HR" sz="1800" dirty="0"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 i odmorišne destinacije na novim </a:t>
            </a:r>
            <a:r>
              <a:rPr lang="hr-HR" sz="18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ključnim tržištima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r-HR" sz="18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Prodajne i promotivne akcije i paketi</a:t>
            </a:r>
            <a:endParaRPr lang="en-GB" sz="1800" dirty="0">
              <a:effectLst/>
              <a:latin typeface="TyponineSans Lt" panose="02000000000000000000" pitchFamily="50" charset="-18"/>
              <a:ea typeface="TyponineSans Lt" panose="02000000000000000000" pitchFamily="50" charset="-18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r-HR" sz="18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Brijunske vile – novi koncept prodaje i promocije</a:t>
            </a:r>
            <a:endParaRPr lang="en-GB" sz="1800" dirty="0">
              <a:effectLst/>
              <a:latin typeface="TyponineSans Lt" panose="02000000000000000000" pitchFamily="50" charset="-18"/>
              <a:ea typeface="TyponineSans Lt" panose="02000000000000000000" pitchFamily="50" charset="-18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1B2E5537-9E15-4B0E-9ECA-0C6769481803}"/>
              </a:ext>
            </a:extLst>
          </p:cNvPr>
          <p:cNvSpPr txBox="1">
            <a:spLocks/>
          </p:cNvSpPr>
          <p:nvPr/>
        </p:nvSpPr>
        <p:spPr>
          <a:xfrm>
            <a:off x="0" y="1095375"/>
            <a:ext cx="2947987" cy="2580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Marketing  2021</a:t>
            </a:r>
          </a:p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Operativne aktivnosti</a:t>
            </a:r>
          </a:p>
          <a:p>
            <a:endParaRPr lang="en-GB" sz="3200" b="1" dirty="0">
              <a:solidFill>
                <a:schemeClr val="bg1"/>
              </a:solidFill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2DB0CA67-6FFC-4172-B0A5-DAFB2221E4E9}"/>
              </a:ext>
            </a:extLst>
          </p:cNvPr>
          <p:cNvSpPr txBox="1">
            <a:spLocks/>
          </p:cNvSpPr>
          <p:nvPr/>
        </p:nvSpPr>
        <p:spPr>
          <a:xfrm>
            <a:off x="8301329" y="5076825"/>
            <a:ext cx="3314700" cy="12668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18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Integrirana komunikacija i dizajn – procijenjena vrijednost nabave 1.162.800,00 kn – fokus na pripremu osnovnih elemenata za </a:t>
            </a:r>
            <a:r>
              <a:rPr lang="hr-HR" sz="18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brending</a:t>
            </a:r>
            <a:r>
              <a:rPr lang="hr-HR" sz="18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strategiju destinacije i plan komunikacijskih aktivnosti</a:t>
            </a:r>
            <a:endParaRPr lang="en-GB" sz="1800" dirty="0"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2DFB4A3E-D2CD-405E-B130-7E500C9DBB80}"/>
              </a:ext>
            </a:extLst>
          </p:cNvPr>
          <p:cNvSpPr txBox="1">
            <a:spLocks/>
          </p:cNvSpPr>
          <p:nvPr/>
        </p:nvSpPr>
        <p:spPr>
          <a:xfrm>
            <a:off x="3890672" y="5076824"/>
            <a:ext cx="3200401" cy="12668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18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NP Brijuni Marketing plan 2021 -1.035.000,00 - fokus na oglašavanje i podršku prodaji</a:t>
            </a:r>
            <a:endParaRPr lang="en-GB" sz="1800" dirty="0"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19684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9565300-93F5-4D1D-9C7B-1377058A2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450" y="1123837"/>
            <a:ext cx="3503999" cy="262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609689-7D64-49C4-9735-70206FD283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54" y="1123837"/>
            <a:ext cx="4043663" cy="270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1061229-9E61-4D09-B77C-9BA64D9444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786" y="3262975"/>
            <a:ext cx="2808000" cy="280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819E5AA-2576-4152-BAD9-2F1D1D5521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86" y="3262975"/>
            <a:ext cx="2988000" cy="280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F2A13E9-5817-4DB3-A555-6B1A21933CAA}"/>
              </a:ext>
            </a:extLst>
          </p:cNvPr>
          <p:cNvSpPr txBox="1">
            <a:spLocks/>
          </p:cNvSpPr>
          <p:nvPr/>
        </p:nvSpPr>
        <p:spPr>
          <a:xfrm>
            <a:off x="0" y="980962"/>
            <a:ext cx="2929812" cy="2580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Marketing  2021</a:t>
            </a:r>
          </a:p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Događanja i eventi</a:t>
            </a:r>
            <a:endParaRPr lang="en-GB" sz="3200" b="1" dirty="0">
              <a:solidFill>
                <a:schemeClr val="bg1"/>
              </a:solidFill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26146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D3D15D9-C692-4B00-A0F4-E2C333D57122}"/>
              </a:ext>
            </a:extLst>
          </p:cNvPr>
          <p:cNvSpPr txBox="1">
            <a:spLocks/>
          </p:cNvSpPr>
          <p:nvPr/>
        </p:nvSpPr>
        <p:spPr>
          <a:xfrm>
            <a:off x="0" y="1104900"/>
            <a:ext cx="2947987" cy="2580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Marketing  2021</a:t>
            </a:r>
          </a:p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Plan događanja i evenata</a:t>
            </a:r>
            <a:endParaRPr lang="en-GB" sz="3200" b="1" dirty="0">
              <a:solidFill>
                <a:schemeClr val="bg1"/>
              </a:solidFill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25CC792-A325-439E-869E-D6D97718CD84}"/>
              </a:ext>
            </a:extLst>
          </p:cNvPr>
          <p:cNvSpPr txBox="1"/>
          <p:nvPr/>
        </p:nvSpPr>
        <p:spPr>
          <a:xfrm>
            <a:off x="3552825" y="799251"/>
            <a:ext cx="8124825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00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GB" sz="1200" b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27.3. </a:t>
            </a:r>
            <a:r>
              <a:rPr lang="en-GB" sz="1200" b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i</a:t>
            </a:r>
            <a:r>
              <a:rPr lang="en-GB" sz="1200" b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28.3. – </a:t>
            </a:r>
            <a:r>
              <a:rPr lang="en-GB" sz="1200" b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Brijunski</a:t>
            </a:r>
            <a:r>
              <a:rPr lang="en-GB" sz="1200" b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200" b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maraton</a:t>
            </a:r>
            <a:r>
              <a:rPr lang="en-GB" sz="1200" b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endParaRPr lang="en-GB" sz="1200" b="1" dirty="0">
              <a:latin typeface="TyponineSans Lt" panose="02000000000000000000" pitchFamily="50" charset="-18"/>
              <a:ea typeface="TyponineSans Lt" panose="02000000000000000000" pitchFamily="50" charset="-18"/>
            </a:endParaRPr>
          </a:p>
          <a:p>
            <a:pPr marL="25200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GB" sz="1200" b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17.- 18.4. - Dani </a:t>
            </a:r>
            <a:r>
              <a:rPr lang="en-GB" sz="1200" b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dinosaura</a:t>
            </a:r>
            <a:r>
              <a:rPr lang="en-GB" sz="1200" b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hr-HR" sz="1000" i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- 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Program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namijenjen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prvenstveno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obiteljima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s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djecom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,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ali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i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svim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ostalima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koje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zanima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geologija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i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paleontologija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.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Predavanja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,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edukativne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priče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za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djecu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,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kreativne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radionice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,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igre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i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obilazak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paleontoloških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lokaliteta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organizirat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će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Stručna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služba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u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suradnji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s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profesorima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i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studentima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Geološkog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odsjeka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Prirodoslovno-matematičkog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fakulteta</a:t>
            </a:r>
            <a:r>
              <a:rPr lang="en-GB" sz="1000" i="1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u </a:t>
            </a:r>
            <a:r>
              <a:rPr lang="en-GB" sz="1000" i="1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Zagrebu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.</a:t>
            </a:r>
          </a:p>
          <a:p>
            <a:pPr marL="25200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en-GB" sz="1200" b="1" dirty="0">
              <a:latin typeface="TyponineSans Lt" panose="02000000000000000000" pitchFamily="50" charset="-18"/>
              <a:ea typeface="TyponineSans Lt" panose="02000000000000000000" pitchFamily="50" charset="-18"/>
            </a:endParaRPr>
          </a:p>
          <a:p>
            <a:pPr marL="25200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GB" sz="1200" b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18.5. - </a:t>
            </a:r>
            <a:r>
              <a:rPr lang="en-GB" sz="1200" b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Međunarodni</a:t>
            </a:r>
            <a:r>
              <a:rPr lang="en-GB" sz="1200" b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dan </a:t>
            </a:r>
            <a:r>
              <a:rPr lang="en-GB" sz="1200" b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muzeja</a:t>
            </a:r>
            <a:r>
              <a:rPr lang="en-GB" sz="1200" b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- </a:t>
            </a:r>
            <a:r>
              <a:rPr lang="en-GB" sz="1000" i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obilježava</a:t>
            </a:r>
            <a:r>
              <a:rPr lang="en-GB" sz="1000" i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se 18.05 </a:t>
            </a:r>
            <a:r>
              <a:rPr lang="en-GB" sz="1000" i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na</a:t>
            </a:r>
            <a:r>
              <a:rPr lang="en-GB" sz="1000" i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preporuku</a:t>
            </a:r>
            <a:r>
              <a:rPr lang="en-GB" sz="1000" i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Međunarodnog</a:t>
            </a:r>
            <a:r>
              <a:rPr lang="en-GB" sz="1000" i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savjeta</a:t>
            </a:r>
            <a:r>
              <a:rPr lang="en-GB" sz="1000" i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za </a:t>
            </a:r>
            <a:r>
              <a:rPr lang="en-GB" sz="1000" i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muzeje</a:t>
            </a:r>
            <a:r>
              <a:rPr lang="en-GB" sz="1000" i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. Tom </a:t>
            </a:r>
            <a:r>
              <a:rPr lang="en-GB" sz="1000" i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prilikom</a:t>
            </a:r>
            <a:r>
              <a:rPr lang="en-GB" sz="1000" i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muzeji</a:t>
            </a:r>
            <a:r>
              <a:rPr lang="en-GB" sz="1000" i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diljem</a:t>
            </a:r>
            <a:r>
              <a:rPr lang="en-GB" sz="1000" i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svijeta</a:t>
            </a:r>
            <a:r>
              <a:rPr lang="en-GB" sz="1000" i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skreću</a:t>
            </a:r>
            <a:r>
              <a:rPr lang="en-GB" sz="1000" i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pozornost</a:t>
            </a:r>
            <a:r>
              <a:rPr lang="en-GB" sz="1000" i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široj</a:t>
            </a:r>
            <a:r>
              <a:rPr lang="en-GB" sz="1000" i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javnosti</a:t>
            </a:r>
            <a:r>
              <a:rPr lang="en-GB" sz="1000" i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na</a:t>
            </a:r>
            <a:r>
              <a:rPr lang="en-GB" sz="1000" i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kulturnu</a:t>
            </a:r>
            <a:r>
              <a:rPr lang="en-GB" sz="1000" i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baštinu</a:t>
            </a:r>
            <a:r>
              <a:rPr lang="en-GB" sz="1000" i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i</a:t>
            </a:r>
            <a:r>
              <a:rPr lang="en-GB" sz="1000" i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ulogu</a:t>
            </a:r>
            <a:r>
              <a:rPr lang="en-GB" sz="1000" i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muzeja</a:t>
            </a:r>
            <a:r>
              <a:rPr lang="en-GB" sz="1000" i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u </a:t>
            </a:r>
            <a:r>
              <a:rPr lang="en-GB" sz="1000" i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njenom</a:t>
            </a:r>
            <a:r>
              <a:rPr lang="en-GB" sz="1000" i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očuvanju</a:t>
            </a:r>
            <a:r>
              <a:rPr lang="en-GB" sz="1000" i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. </a:t>
            </a:r>
            <a:r>
              <a:rPr lang="en-GB" sz="1000" i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Tema</a:t>
            </a:r>
            <a:r>
              <a:rPr lang="en-GB" sz="1000" i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Međunarodnog</a:t>
            </a:r>
            <a:r>
              <a:rPr lang="en-GB" sz="1000" i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dana </a:t>
            </a:r>
            <a:r>
              <a:rPr lang="en-GB" sz="1000" i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muzeja</a:t>
            </a:r>
            <a:r>
              <a:rPr lang="en-GB" sz="1000" i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2021. je </a:t>
            </a:r>
            <a:r>
              <a:rPr lang="en-GB" sz="1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yponineSans Lt" panose="02000000000000000000" pitchFamily="50" charset="-18"/>
                <a:ea typeface="TyponineSans Lt" panose="02000000000000000000" pitchFamily="50" charset="-18"/>
              </a:rPr>
              <a:t>Muzeji</a:t>
            </a:r>
            <a:r>
              <a:rPr lang="en-GB" sz="1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yponineSans Lt" panose="02000000000000000000" pitchFamily="50" charset="-18"/>
                <a:ea typeface="TyponineSans Lt" panose="02000000000000000000" pitchFamily="50" charset="-18"/>
              </a:rPr>
              <a:t>: </a:t>
            </a:r>
            <a:r>
              <a:rPr lang="en-GB" sz="1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yponineSans Lt" panose="02000000000000000000" pitchFamily="50" charset="-18"/>
                <a:ea typeface="TyponineSans Lt" panose="02000000000000000000" pitchFamily="50" charset="-18"/>
              </a:rPr>
              <a:t>nadahnuti</a:t>
            </a:r>
            <a:r>
              <a:rPr lang="en-GB" sz="1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yponineSans Lt" panose="02000000000000000000" pitchFamily="50" charset="-18"/>
                <a:ea typeface="TyponineSans Lt" panose="02000000000000000000" pitchFamily="50" charset="-18"/>
              </a:rPr>
              <a:t>budućnost</a:t>
            </a:r>
            <a:r>
              <a:rPr lang="en-GB" sz="1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endParaRPr lang="hr-HR" sz="10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yponineSans Lt" panose="02000000000000000000" pitchFamily="50" charset="-18"/>
              <a:ea typeface="TyponineSans Lt" panose="02000000000000000000" pitchFamily="50" charset="-18"/>
            </a:endParaRPr>
          </a:p>
          <a:p>
            <a:pPr marL="25200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en-GB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yponineSans Lt" panose="02000000000000000000" pitchFamily="50" charset="-18"/>
              <a:ea typeface="TyponineSans Lt" panose="02000000000000000000" pitchFamily="50" charset="-18"/>
            </a:endParaRPr>
          </a:p>
          <a:p>
            <a:pPr marL="25200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GB" sz="1200" b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22.5. - </a:t>
            </a:r>
            <a:r>
              <a:rPr lang="en-GB" sz="1200" b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Svjetski</a:t>
            </a:r>
            <a:r>
              <a:rPr lang="en-GB" sz="1200" b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dan </a:t>
            </a:r>
            <a:r>
              <a:rPr lang="en-GB" sz="1200" b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bioraznolikosti</a:t>
            </a:r>
            <a:r>
              <a:rPr lang="en-GB" sz="1200" b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hr-HR" sz="1000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-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obilježava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se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diljem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svijeta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s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ciljem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skretanja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pozornosti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na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zabrinjavajuću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ugroženost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biološke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raznolikosti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,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ubrzano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siromašenje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vrsta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ekoloških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sustava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,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čime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je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ugrožena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čovjekova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budućnost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. (ne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znam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točno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kako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ćemo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ga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obilježiti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.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Ako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bude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moguće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voljeli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bi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ugostiti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neku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školu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ili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vrtić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za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njih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pripremiti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edukativan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program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/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ili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organizirati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interpretacijsku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šetnju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za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manju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grupu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posjetitelja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,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na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temu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raznolikosti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staništa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u NP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Brijuni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)</a:t>
            </a:r>
          </a:p>
          <a:p>
            <a:pPr marL="25200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en-GB" sz="1000" dirty="0">
              <a:latin typeface="TyponineSans Lt" panose="02000000000000000000" pitchFamily="50" charset="-18"/>
              <a:ea typeface="TyponineSans Lt" panose="02000000000000000000" pitchFamily="50" charset="-18"/>
            </a:endParaRPr>
          </a:p>
          <a:p>
            <a:pPr marL="25200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GB" sz="1200" b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24.5. - </a:t>
            </a:r>
            <a:r>
              <a:rPr lang="en-GB" sz="1200" b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Europski</a:t>
            </a:r>
            <a:r>
              <a:rPr lang="en-GB" sz="1200" b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dan </a:t>
            </a:r>
            <a:r>
              <a:rPr lang="en-GB" sz="1200" b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parkova</a:t>
            </a:r>
            <a:r>
              <a:rPr lang="en-GB" sz="1200" b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hr-HR" sz="1000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-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obilježava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se s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ciljem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podizanja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svijesti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o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zaštićenim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područjima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parkovima</a:t>
            </a:r>
            <a:endParaRPr lang="en-GB" sz="1000" dirty="0">
              <a:latin typeface="TyponineSans Lt" panose="02000000000000000000" pitchFamily="50" charset="-18"/>
              <a:ea typeface="TyponineSans Lt" panose="02000000000000000000" pitchFamily="50" charset="-18"/>
            </a:endParaRPr>
          </a:p>
          <a:p>
            <a:pPr marL="25200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en-GB" sz="1000" dirty="0">
              <a:latin typeface="TyponineSans Lt" panose="02000000000000000000" pitchFamily="50" charset="-18"/>
              <a:ea typeface="TyponineSans Lt" panose="02000000000000000000" pitchFamily="50" charset="-18"/>
            </a:endParaRPr>
          </a:p>
          <a:p>
            <a:pPr marL="25200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GB" sz="1200" b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12.8. - </a:t>
            </a:r>
            <a:r>
              <a:rPr lang="en-GB" sz="1200" b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Svjetski</a:t>
            </a:r>
            <a:r>
              <a:rPr lang="en-GB" sz="1200" b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dan </a:t>
            </a:r>
            <a:r>
              <a:rPr lang="en-GB" sz="1200" b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slonova</a:t>
            </a:r>
            <a:r>
              <a:rPr lang="en-GB" sz="1200" b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hr-HR" sz="1000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–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budući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da je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slonica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Lanka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netko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po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čemu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mnogi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posjetitelji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pamte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Brijune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,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cilj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nam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je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dodatno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ih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educirati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o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njenoj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svakodnevnoj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rutini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,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prehrani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,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odnosu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s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timariteljima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drugim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životinjama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,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problemima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općenitom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stanju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.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Organizacijom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posebnog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programa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za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posjetitelje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,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kao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putem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društvenih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mreža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,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želimo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poslati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poruku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o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ugroženosti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divljih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slonova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,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programima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kojim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mnogi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zoološki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vrtovi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pomažu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oporavku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vrsta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u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divljini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te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općenito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potrebama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da se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život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u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zatočeništvu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prilagodi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samoj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životinji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njenim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potrebama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.</a:t>
            </a:r>
          </a:p>
          <a:p>
            <a:pPr marL="25200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hr-HR" sz="1200" dirty="0">
              <a:solidFill>
                <a:srgbClr val="000000"/>
              </a:solidFill>
              <a:effectLst/>
              <a:latin typeface="TyponineSans Lt" panose="02000000000000000000" pitchFamily="50" charset="-18"/>
              <a:ea typeface="TyponineSans Lt" panose="02000000000000000000" pitchFamily="50" charset="-18"/>
            </a:endParaRPr>
          </a:p>
          <a:p>
            <a:pPr marL="25200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4.9</a:t>
            </a:r>
            <a:r>
              <a:rPr lang="en-GB" sz="1200" b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.- </a:t>
            </a:r>
            <a:r>
              <a:rPr lang="en-GB" sz="1200" b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Noć</a:t>
            </a:r>
            <a:r>
              <a:rPr lang="en-GB" sz="1200" b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200" b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šišmiš</a:t>
            </a:r>
            <a:r>
              <a:rPr lang="en-GB" sz="1200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a</a:t>
            </a:r>
            <a:r>
              <a:rPr lang="en-GB" sz="1200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manifestacija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koja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se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već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dugi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niz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godina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obilježava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na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Brijunima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.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Namijenjena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je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prvenstveno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obiteljima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s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djecom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,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ali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svim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zaljubljenicima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u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prirodu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njenu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zaštitu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.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Šišmiši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su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jedna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od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najugroženijih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skupina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životinja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,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primarno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zbog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ljudskih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aktivnosti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.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Istovremeno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su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vrlo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korisne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životinje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,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nažalost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često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pogrešno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percipirane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u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javnosti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.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Ovom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manifestacijom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želimo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educirati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javnost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podići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svijest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o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potrebi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njihove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zaštite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te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važnosti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koju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zaštićena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područja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poput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Brijuna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imaju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u tome. U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poslijepodnevnim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večernjim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satima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odvijat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će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se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zabavno-edukativan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program u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središnjem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dijelu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Velikog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Brijuna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.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Predavanja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,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kreativne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radionice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,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poučne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igre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,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priče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za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djecu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,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predstava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potraga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za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šišmišima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u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suradnji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s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udrugom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Tragus,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dio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su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bogatog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programa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već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dobro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poznatog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lokalnoj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zajednici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koja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svake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godine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pozitivno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reagira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na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000" dirty="0" err="1">
                <a:latin typeface="TyponineSans Lt" panose="02000000000000000000" pitchFamily="50" charset="-18"/>
                <a:ea typeface="TyponineSans Lt" panose="02000000000000000000" pitchFamily="50" charset="-18"/>
              </a:rPr>
              <a:t>manifestaciju</a:t>
            </a:r>
            <a:r>
              <a:rPr lang="en-GB" sz="10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.</a:t>
            </a:r>
          </a:p>
          <a:p>
            <a:pPr>
              <a:buClr>
                <a:schemeClr val="accent1"/>
              </a:buClr>
            </a:pPr>
            <a:r>
              <a:rPr lang="en-GB" sz="1000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 </a:t>
            </a:r>
            <a:endParaRPr lang="hr-HR" sz="1000" dirty="0">
              <a:solidFill>
                <a:srgbClr val="000000"/>
              </a:solidFill>
              <a:effectLst/>
              <a:latin typeface="TyponineSans Lt" panose="02000000000000000000" pitchFamily="50" charset="-18"/>
              <a:ea typeface="TyponineSans Lt" panose="02000000000000000000" pitchFamily="50" charset="-18"/>
            </a:endParaRPr>
          </a:p>
          <a:p>
            <a:pPr marL="25200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r-HR" sz="1200" b="1" dirty="0">
                <a:solidFill>
                  <a:srgbClr val="000000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Brijunski sportski vikend u okviru Europskog tjedna sporta – </a:t>
            </a:r>
            <a:r>
              <a:rPr lang="hr-HR" sz="1000" b="1" dirty="0">
                <a:solidFill>
                  <a:srgbClr val="000000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krajem rujna, program prijavljen na sufinanciranje TZ Pula</a:t>
            </a:r>
          </a:p>
          <a:p>
            <a:pPr>
              <a:buClr>
                <a:schemeClr val="accent1"/>
              </a:buClr>
            </a:pPr>
            <a:endParaRPr lang="hr-HR" sz="1000" b="1" dirty="0">
              <a:solidFill>
                <a:srgbClr val="000000"/>
              </a:solidFill>
              <a:latin typeface="TyponineSans Lt" panose="02000000000000000000" pitchFamily="50" charset="-18"/>
              <a:ea typeface="TyponineSans Lt" panose="02000000000000000000" pitchFamily="50" charset="-18"/>
            </a:endParaRPr>
          </a:p>
          <a:p>
            <a:pPr marL="25200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GB" sz="1200" b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09., 10., 16., 17., </a:t>
            </a:r>
            <a:r>
              <a:rPr lang="en-GB" sz="1200" b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listopada</a:t>
            </a:r>
            <a:r>
              <a:rPr lang="en-GB" sz="1200" b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– Dani </a:t>
            </a:r>
            <a:r>
              <a:rPr lang="en-GB" sz="1200" b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otvorenih</a:t>
            </a:r>
            <a:r>
              <a:rPr lang="en-GB" sz="1200" b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 </a:t>
            </a:r>
            <a:r>
              <a:rPr lang="en-GB" sz="1200" b="1" dirty="0" err="1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vrata</a:t>
            </a:r>
            <a:r>
              <a:rPr lang="en-GB" sz="1200" b="1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  </a:t>
            </a:r>
            <a:endParaRPr lang="en-GB" sz="1200" b="1" dirty="0"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05145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5F2C43-9D86-4D09-8DB6-74D1344FC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46333" y="1959453"/>
            <a:ext cx="3369417" cy="338407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18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Integrirana komunikacija i dizajn – procijenjena vrijednost </a:t>
            </a:r>
            <a:r>
              <a:rPr lang="hr-HR" sz="1800">
                <a:latin typeface="TyponineSans Lt" panose="02000000000000000000" pitchFamily="50" charset="-18"/>
                <a:ea typeface="TyponineSans Lt" panose="02000000000000000000" pitchFamily="50" charset="-18"/>
              </a:rPr>
              <a:t>nabave 1.162.800,00 </a:t>
            </a:r>
            <a:r>
              <a:rPr lang="hr-HR" sz="18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kn</a:t>
            </a:r>
            <a:endParaRPr lang="en-GB" sz="1800" dirty="0"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298A56-69C8-49F1-840E-82770986D5B6}"/>
              </a:ext>
            </a:extLst>
          </p:cNvPr>
          <p:cNvSpPr txBox="1"/>
          <p:nvPr/>
        </p:nvSpPr>
        <p:spPr>
          <a:xfrm>
            <a:off x="0" y="1848862"/>
            <a:ext cx="265509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Marketing </a:t>
            </a:r>
            <a:r>
              <a:rPr lang="hr-HR" sz="3200" b="1" dirty="0" err="1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budget</a:t>
            </a:r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 2021 – pregled planiranih troškova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6BB10B81-5A79-4AC1-938C-80658B083E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080742"/>
              </p:ext>
            </p:extLst>
          </p:nvPr>
        </p:nvGraphicFramePr>
        <p:xfrm>
          <a:off x="3629025" y="822827"/>
          <a:ext cx="4600575" cy="5356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4724258" imgH="5501466" progId="Excel.Sheet.8">
                  <p:embed/>
                </p:oleObj>
              </mc:Choice>
              <mc:Fallback>
                <p:oleObj name="Worksheet" r:id="rId3" imgW="4724258" imgH="550146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29025" y="822827"/>
                        <a:ext cx="4600575" cy="5356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8303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D59C0AF0-A54D-48E7-8517-123D37ABC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910492"/>
              </p:ext>
            </p:extLst>
          </p:nvPr>
        </p:nvGraphicFramePr>
        <p:xfrm>
          <a:off x="3685591" y="962306"/>
          <a:ext cx="7081735" cy="44044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8441">
                  <a:extLst>
                    <a:ext uri="{9D8B030D-6E8A-4147-A177-3AD203B41FA5}">
                      <a16:colId xmlns:a16="http://schemas.microsoft.com/office/drawing/2014/main" xmlns="" val="336510899"/>
                    </a:ext>
                  </a:extLst>
                </a:gridCol>
                <a:gridCol w="1608707">
                  <a:extLst>
                    <a:ext uri="{9D8B030D-6E8A-4147-A177-3AD203B41FA5}">
                      <a16:colId xmlns:a16="http://schemas.microsoft.com/office/drawing/2014/main" xmlns="" val="2876262528"/>
                    </a:ext>
                  </a:extLst>
                </a:gridCol>
                <a:gridCol w="1785880">
                  <a:extLst>
                    <a:ext uri="{9D8B030D-6E8A-4147-A177-3AD203B41FA5}">
                      <a16:colId xmlns:a16="http://schemas.microsoft.com/office/drawing/2014/main" xmlns="" val="2120776220"/>
                    </a:ext>
                  </a:extLst>
                </a:gridCol>
                <a:gridCol w="1608707">
                  <a:extLst>
                    <a:ext uri="{9D8B030D-6E8A-4147-A177-3AD203B41FA5}">
                      <a16:colId xmlns:a16="http://schemas.microsoft.com/office/drawing/2014/main" xmlns="" val="223746814"/>
                    </a:ext>
                  </a:extLst>
                </a:gridCol>
              </a:tblGrid>
              <a:tr h="440445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Odmorišni gosti</a:t>
                      </a:r>
                      <a:endParaRPr lang="en-GB" sz="100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  <a:p>
                      <a:r>
                        <a:rPr lang="en-US" sz="120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 </a:t>
                      </a:r>
                      <a:endParaRPr lang="en-GB" sz="100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Izletnici</a:t>
                      </a:r>
                      <a:endParaRPr lang="en-GB" sz="1000" dirty="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110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MICE</a:t>
                      </a:r>
                      <a:endParaRPr lang="en-GB" sz="105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  <a:cs typeface="Consolas" panose="020B060902020403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Lokalna zajednica</a:t>
                      </a:r>
                      <a:endParaRPr lang="en-GB" sz="100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81785198"/>
                  </a:ext>
                </a:extLst>
              </a:tr>
              <a:tr h="3964002"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Obitelji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 30-39/40 -54 god. </a:t>
                      </a:r>
                      <a:endParaRPr lang="en-GB" sz="1000" dirty="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  <a:p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Urbano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stanovništvo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, 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putuju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s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ili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bez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djece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na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odmor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u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trajanju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od par dana </a:t>
                      </a:r>
                      <a:endParaRPr lang="en-GB" sz="1000" dirty="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  <a:p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 </a:t>
                      </a:r>
                      <a:endParaRPr lang="en-GB" sz="1000" dirty="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  <a:p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Parovi,30-39/40-54/55+</a:t>
                      </a:r>
                      <a:endParaRPr lang="en-GB" sz="1000" dirty="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  <a:p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Urbano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stanovništvo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traže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bijeg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od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rutine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dolaze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na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kratke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vikend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boravke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više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puta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tijekom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godine</a:t>
                      </a:r>
                      <a:endParaRPr lang="en-GB" sz="1000" dirty="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  <a:p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 </a:t>
                      </a:r>
                      <a:endParaRPr lang="en-GB" sz="1000" dirty="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  <a:p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 </a:t>
                      </a:r>
                      <a:endParaRPr lang="en-GB" sz="1000" dirty="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Odmorišni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gosti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smješteni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u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hotelskim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kapacitetima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u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okruženju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:</a:t>
                      </a:r>
                      <a:endParaRPr lang="en-GB" sz="1000" dirty="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  <a:p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Obitelji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 30-39/40 -54 god. </a:t>
                      </a:r>
                      <a:endParaRPr lang="en-GB" sz="1000" dirty="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  <a:p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Urbano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stanovništvo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putuju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s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ili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bez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djece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endParaRPr lang="en-GB" sz="1000" dirty="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  <a:p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 </a:t>
                      </a:r>
                      <a:endParaRPr lang="en-GB" sz="1000" dirty="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  <a:p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Prijatelji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18/29,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urbano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stanovništvo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traže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nove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sadržaje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istražuju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lokaciju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,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traže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nova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iskustva</a:t>
                      </a:r>
                      <a:endParaRPr lang="en-GB" sz="1000" dirty="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Srednje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i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manje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tvrtke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–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poslovne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radionic,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sastanci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i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team building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programi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za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zaposlenike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i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poslovne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partnere</a:t>
                      </a:r>
                      <a:r>
                        <a:rPr lang="hr-HR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*</a:t>
                      </a:r>
                      <a:endParaRPr lang="en-GB" sz="1000" dirty="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  <a:p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 </a:t>
                      </a:r>
                      <a:endParaRPr lang="en-GB" sz="1000" dirty="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  <a:p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Vjenčanja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 -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Parovi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endParaRPr lang="en-GB" sz="1000" dirty="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  <a:p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Traže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poseban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doživljaj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i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kolaciju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hr-HR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*</a:t>
                      </a:r>
                      <a:endParaRPr lang="en-GB" sz="1000" dirty="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  <a:p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 </a:t>
                      </a:r>
                      <a:endParaRPr lang="en-GB" sz="1000" dirty="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  <a:p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 </a:t>
                      </a:r>
                      <a:endParaRPr lang="en-GB" sz="1000" dirty="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  <a:p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 </a:t>
                      </a:r>
                      <a:endParaRPr lang="en-GB" sz="1000" dirty="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  <a:p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 </a:t>
                      </a:r>
                      <a:endParaRPr lang="en-GB" sz="1000" dirty="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Lokalno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stanovništvo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–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šira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regija</a:t>
                      </a:r>
                      <a:endParaRPr lang="en-GB" sz="1000" dirty="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  <a:p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 </a:t>
                      </a:r>
                      <a:endParaRPr lang="en-GB" sz="1000" dirty="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  <a:p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Škole</a:t>
                      </a:r>
                      <a:endParaRPr lang="en-GB" sz="1000" dirty="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  <a:p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 </a:t>
                      </a:r>
                      <a:endParaRPr lang="en-GB" sz="1000" dirty="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  <a:p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Volonterski</a:t>
                      </a:r>
                      <a:r>
                        <a:rPr lang="en-US" sz="1200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programi</a:t>
                      </a:r>
                      <a:endParaRPr lang="en-GB" sz="1000" dirty="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9257056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4A0DA6D9-9CDA-498C-95FC-2822AF0E20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85591" y="5366753"/>
            <a:ext cx="766451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</a:rPr>
              <a:t>* ovisno o razvoju situacije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779E17A-6B67-4D4E-85C0-71AB5B027AA4}"/>
              </a:ext>
            </a:extLst>
          </p:cNvPr>
          <p:cNvSpPr txBox="1">
            <a:spLocks/>
          </p:cNvSpPr>
          <p:nvPr/>
        </p:nvSpPr>
        <p:spPr>
          <a:xfrm>
            <a:off x="252413" y="1123950"/>
            <a:ext cx="2947987" cy="2580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Ciljne skupine 2021</a:t>
            </a:r>
            <a:endParaRPr lang="en-GB" sz="3200" b="1" dirty="0">
              <a:solidFill>
                <a:schemeClr val="bg1"/>
              </a:solidFill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947353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E96E7B-A0C3-4298-A8DE-0ED4E6997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8739" y="5344387"/>
            <a:ext cx="7315200" cy="9144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18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Noćenja Hrvatska ukupno na razini 50 % od 2019. , Istra na razini od 47% od 2019. god.</a:t>
            </a:r>
            <a:endParaRPr lang="en-GB" sz="1800" dirty="0"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4A1F368E-B187-4C12-AE6B-F4AA88CD5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296244"/>
              </p:ext>
            </p:extLst>
          </p:nvPr>
        </p:nvGraphicFramePr>
        <p:xfrm>
          <a:off x="3868739" y="746449"/>
          <a:ext cx="7762562" cy="3917134"/>
        </p:xfrm>
        <a:graphic>
          <a:graphicData uri="http://schemas.openxmlformats.org/drawingml/2006/table">
            <a:tbl>
              <a:tblPr/>
              <a:tblGrid>
                <a:gridCol w="134075">
                  <a:extLst>
                    <a:ext uri="{9D8B030D-6E8A-4147-A177-3AD203B41FA5}">
                      <a16:colId xmlns:a16="http://schemas.microsoft.com/office/drawing/2014/main" xmlns="" val="2922845049"/>
                    </a:ext>
                  </a:extLst>
                </a:gridCol>
                <a:gridCol w="486482">
                  <a:extLst>
                    <a:ext uri="{9D8B030D-6E8A-4147-A177-3AD203B41FA5}">
                      <a16:colId xmlns:a16="http://schemas.microsoft.com/office/drawing/2014/main" xmlns="" val="72656427"/>
                    </a:ext>
                  </a:extLst>
                </a:gridCol>
                <a:gridCol w="1199139">
                  <a:extLst>
                    <a:ext uri="{9D8B030D-6E8A-4147-A177-3AD203B41FA5}">
                      <a16:colId xmlns:a16="http://schemas.microsoft.com/office/drawing/2014/main" xmlns="" val="3559761951"/>
                    </a:ext>
                  </a:extLst>
                </a:gridCol>
                <a:gridCol w="496388">
                  <a:extLst>
                    <a:ext uri="{9D8B030D-6E8A-4147-A177-3AD203B41FA5}">
                      <a16:colId xmlns:a16="http://schemas.microsoft.com/office/drawing/2014/main" xmlns="" val="128118463"/>
                    </a:ext>
                  </a:extLst>
                </a:gridCol>
                <a:gridCol w="496388">
                  <a:extLst>
                    <a:ext uri="{9D8B030D-6E8A-4147-A177-3AD203B41FA5}">
                      <a16:colId xmlns:a16="http://schemas.microsoft.com/office/drawing/2014/main" xmlns="" val="308566127"/>
                    </a:ext>
                  </a:extLst>
                </a:gridCol>
                <a:gridCol w="696321">
                  <a:extLst>
                    <a:ext uri="{9D8B030D-6E8A-4147-A177-3AD203B41FA5}">
                      <a16:colId xmlns:a16="http://schemas.microsoft.com/office/drawing/2014/main" xmlns="" val="2901133044"/>
                    </a:ext>
                  </a:extLst>
                </a:gridCol>
                <a:gridCol w="496388">
                  <a:extLst>
                    <a:ext uri="{9D8B030D-6E8A-4147-A177-3AD203B41FA5}">
                      <a16:colId xmlns:a16="http://schemas.microsoft.com/office/drawing/2014/main" xmlns="" val="4239674180"/>
                    </a:ext>
                  </a:extLst>
                </a:gridCol>
                <a:gridCol w="496388">
                  <a:extLst>
                    <a:ext uri="{9D8B030D-6E8A-4147-A177-3AD203B41FA5}">
                      <a16:colId xmlns:a16="http://schemas.microsoft.com/office/drawing/2014/main" xmlns="" val="1754072174"/>
                    </a:ext>
                  </a:extLst>
                </a:gridCol>
                <a:gridCol w="496388">
                  <a:extLst>
                    <a:ext uri="{9D8B030D-6E8A-4147-A177-3AD203B41FA5}">
                      <a16:colId xmlns:a16="http://schemas.microsoft.com/office/drawing/2014/main" xmlns="" val="409604897"/>
                    </a:ext>
                  </a:extLst>
                </a:gridCol>
                <a:gridCol w="696321">
                  <a:extLst>
                    <a:ext uri="{9D8B030D-6E8A-4147-A177-3AD203B41FA5}">
                      <a16:colId xmlns:a16="http://schemas.microsoft.com/office/drawing/2014/main" xmlns="" val="888237285"/>
                    </a:ext>
                  </a:extLst>
                </a:gridCol>
                <a:gridCol w="496388">
                  <a:extLst>
                    <a:ext uri="{9D8B030D-6E8A-4147-A177-3AD203B41FA5}">
                      <a16:colId xmlns:a16="http://schemas.microsoft.com/office/drawing/2014/main" xmlns="" val="3717408980"/>
                    </a:ext>
                  </a:extLst>
                </a:gridCol>
                <a:gridCol w="496388">
                  <a:extLst>
                    <a:ext uri="{9D8B030D-6E8A-4147-A177-3AD203B41FA5}">
                      <a16:colId xmlns:a16="http://schemas.microsoft.com/office/drawing/2014/main" xmlns="" val="4001351799"/>
                    </a:ext>
                  </a:extLst>
                </a:gridCol>
                <a:gridCol w="496388">
                  <a:extLst>
                    <a:ext uri="{9D8B030D-6E8A-4147-A177-3AD203B41FA5}">
                      <a16:colId xmlns:a16="http://schemas.microsoft.com/office/drawing/2014/main" xmlns="" val="2672497642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xmlns="" val="208349936"/>
                    </a:ext>
                  </a:extLst>
                </a:gridCol>
              </a:tblGrid>
              <a:tr h="307181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DOLASCI PRIJAVLJENIH TURISTA ZA RAZDOBLJE SIJEČANJ - LISTOPAD 2020./2019. </a:t>
                      </a:r>
                    </a:p>
                  </a:txBody>
                  <a:tcPr marL="5200" marR="5200" marT="52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8236960"/>
                  </a:ext>
                </a:extLst>
              </a:tr>
              <a:tr h="295365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8866623"/>
                  </a:ext>
                </a:extLst>
              </a:tr>
              <a:tr h="28880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I-X  2020.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I-X  2019.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indeks 2020./2019.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6590954"/>
                  </a:ext>
                </a:extLst>
              </a:tr>
              <a:tr h="28880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effectLst/>
                          <a:latin typeface="Calibri" panose="020F0502020204030204" pitchFamily="34" charset="0"/>
                        </a:rPr>
                        <a:t>Dolasci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effectLst/>
                          <a:latin typeface="Calibri" panose="020F0502020204030204" pitchFamily="34" charset="0"/>
                        </a:rPr>
                        <a:t>Dolasci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Domaći</a:t>
                      </a:r>
                      <a:endParaRPr lang="en-GB" sz="1000" b="1" i="0" u="none" strike="noStrike" dirty="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Strani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Ukupno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% Dolasci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Domaći 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Strani 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Ukupno 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% Dolasci 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Domaći  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Strani  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Ukupno  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1552001"/>
                  </a:ext>
                </a:extLst>
              </a:tr>
              <a:tr h="288803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Calibri" panose="020F0502020204030204" pitchFamily="34" charset="0"/>
                        </a:rPr>
                        <a:t>Istra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Calibri" panose="020F0502020204030204" pitchFamily="34" charset="0"/>
                        </a:rPr>
                        <a:t>Istra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169.742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1.684.519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1.854.261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24,41%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289.256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4.227.891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4.517.147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22,67%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58,68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39,84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41,05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4192492"/>
                  </a:ext>
                </a:extLst>
              </a:tr>
              <a:tr h="288803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Calibri" panose="020F0502020204030204" pitchFamily="34" charset="0"/>
                        </a:rPr>
                        <a:t>Hrvatska ukupno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Calibri" panose="020F0502020204030204" pitchFamily="34" charset="0"/>
                        </a:rPr>
                        <a:t>Hrvatska ukupno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1.539.479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6.056.618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7.596.097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100,00%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2.152.948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17.770.048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19.922.996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100,00%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71,51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34,08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38,13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3584933"/>
                  </a:ext>
                </a:extLst>
              </a:tr>
              <a:tr h="295365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5650929"/>
                  </a:ext>
                </a:extLst>
              </a:tr>
              <a:tr h="307181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NOĆENJA PRIJAVLJENIH TURISTA ZA RAZDOBLJE SIJEČANJ - LISTOPAD 2020./2019. </a:t>
                      </a:r>
                    </a:p>
                  </a:txBody>
                  <a:tcPr marL="5200" marR="5200" marT="520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565837"/>
                  </a:ext>
                </a:extLst>
              </a:tr>
              <a:tr h="295365">
                <a:tc gridSpan="2"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5200" marR="5200" marT="520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1264630"/>
                  </a:ext>
                </a:extLst>
              </a:tr>
              <a:tr h="28880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I-X  2020.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I-X  2019.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indeks 2020./2019.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978722"/>
                  </a:ext>
                </a:extLst>
              </a:tr>
              <a:tr h="28880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effectLst/>
                          <a:latin typeface="Calibri" panose="020F0502020204030204" pitchFamily="34" charset="0"/>
                        </a:rPr>
                        <a:t>Noćenja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Domaći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Strani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Ukupno</a:t>
                      </a:r>
                      <a:endParaRPr lang="en-GB" sz="1000" b="1" i="0" u="none" strike="noStrike" dirty="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% </a:t>
                      </a:r>
                      <a:r>
                        <a:rPr lang="en-GB" sz="1000" b="1" i="0" u="none" strike="noStrike" dirty="0" err="1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Noćenja</a:t>
                      </a:r>
                      <a:endParaRPr lang="en-GB" sz="1000" b="1" i="0" u="none" strike="noStrike" dirty="0">
                        <a:effectLst/>
                        <a:latin typeface="TyponineSans Lt" panose="02000000000000000000" pitchFamily="50" charset="-18"/>
                        <a:ea typeface="TyponineSans Lt" panose="02000000000000000000" pitchFamily="50" charset="-18"/>
                      </a:endParaRP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Domaći 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Strani 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Ukupno 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% Noćenja 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Domaći  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Strani  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Ukupno  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5600425"/>
                  </a:ext>
                </a:extLst>
              </a:tr>
              <a:tr h="310134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Calibri" panose="020F0502020204030204" pitchFamily="34" charset="0"/>
                        </a:rPr>
                        <a:t>Istra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769.303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12.617.952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13.387.255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24,97%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1.141.161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27.277.379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28.418.540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26,62%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67,41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46,26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47,11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2151347"/>
                  </a:ext>
                </a:extLst>
              </a:tr>
              <a:tr h="310134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Calibri" panose="020F0502020204030204" pitchFamily="34" charset="0"/>
                        </a:rPr>
                        <a:t>Hrvatska ukupno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10.948.091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42.674.962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53.623.053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100,00%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13.179.162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93.583.498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106.762.660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100,00%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83,07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45,60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TyponineSans Lt" panose="02000000000000000000" pitchFamily="50" charset="-18"/>
                          <a:ea typeface="TyponineSans Lt" panose="02000000000000000000" pitchFamily="50" charset="-18"/>
                        </a:rPr>
                        <a:t>50,23</a:t>
                      </a:r>
                    </a:p>
                  </a:txBody>
                  <a:tcPr marL="5200" marR="5200" marT="5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1342597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xmlns="" id="{BF139BDA-0D76-4114-9A1D-B45B0DB10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2580416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Turistički pokazatelji Hrvatska /Istra</a:t>
            </a:r>
            <a:endParaRPr lang="en-GB" sz="3200" b="1" dirty="0">
              <a:solidFill>
                <a:schemeClr val="bg1"/>
              </a:solidFill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16298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169B53B-9F14-4877-838E-1750BB5F7919}"/>
              </a:ext>
            </a:extLst>
          </p:cNvPr>
          <p:cNvSpPr txBox="1">
            <a:spLocks/>
          </p:cNvSpPr>
          <p:nvPr/>
        </p:nvSpPr>
        <p:spPr>
          <a:xfrm>
            <a:off x="252413" y="1123950"/>
            <a:ext cx="2947987" cy="2580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Plan 2021</a:t>
            </a:r>
            <a:endParaRPr lang="en-GB" sz="3200" b="1" dirty="0">
              <a:solidFill>
                <a:schemeClr val="bg1"/>
              </a:solidFill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A8F8F3C7-3E38-467F-A636-BC972AC26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109334"/>
              </p:ext>
            </p:extLst>
          </p:nvPr>
        </p:nvGraphicFramePr>
        <p:xfrm>
          <a:off x="3312789" y="515885"/>
          <a:ext cx="6934200" cy="5213577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385490854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xmlns="" val="2604849713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xmlns="" val="2180323890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xmlns="" val="48743701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3086949722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yponineSans Reg" panose="02000000000000000000" pitchFamily="50" charset="-18"/>
                        </a:rPr>
                        <a:t>Noćenja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936809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79078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2020*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plan 2021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index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69491059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plan 202</a:t>
                      </a:r>
                      <a:r>
                        <a:rPr lang="hr-HR" sz="1200" b="1" i="0" u="none" strike="noStrike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1</a:t>
                      </a:r>
                      <a:r>
                        <a:rPr lang="en-GB" sz="1200" b="1" i="0" u="none" strike="noStrike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/20</a:t>
                      </a:r>
                      <a:r>
                        <a:rPr lang="hr-HR" sz="1200" b="1" i="0" u="none" strike="noStrike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20</a:t>
                      </a:r>
                      <a:endParaRPr lang="en-GB" sz="1200" b="1" i="0" u="none" strike="noStrike" dirty="0">
                        <a:solidFill>
                          <a:srgbClr val="808080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155993424"/>
                  </a:ext>
                </a:extLst>
              </a:tr>
              <a:tr h="243938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err="1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broj</a:t>
                      </a:r>
                      <a:r>
                        <a:rPr lang="en-GB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noćenja</a:t>
                      </a:r>
                      <a:endParaRPr lang="en-GB" sz="1200" b="0" i="0" u="none" strike="noStrike" dirty="0">
                        <a:solidFill>
                          <a:srgbClr val="808080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TyponineSans Reg" panose="02000000000000000000" pitchFamily="50" charset="-18"/>
                        </a:rPr>
                        <a:t>26.567</a:t>
                      </a:r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TyponineSans Reg" panose="02000000000000000000" pitchFamily="50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38.690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yponineSans Reg" panose="02000000000000000000" pitchFamily="50" charset="-18"/>
                        </a:rPr>
                        <a:t>145</a:t>
                      </a:r>
                      <a:r>
                        <a:rPr lang="en-GB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yponineSans Reg" panose="02000000000000000000" pitchFamily="50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4059621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prihod od noćenja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TyponineSans Reg" panose="02000000000000000000" pitchFamily="50" charset="-18"/>
                        </a:rPr>
                        <a:t>10.</a:t>
                      </a:r>
                      <a:r>
                        <a:rPr lang="hr-HR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TyponineSans Reg" panose="02000000000000000000" pitchFamily="50" charset="-18"/>
                        </a:rPr>
                        <a:t>293.276</a:t>
                      </a:r>
                      <a:endParaRPr lang="en-GB" sz="1200" b="0" i="0" u="none" strike="noStrike" dirty="0">
                        <a:solidFill>
                          <a:srgbClr val="7F7F7F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14.450.000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yponineSans Reg" panose="02000000000000000000" pitchFamily="50" charset="-18"/>
                        </a:rPr>
                        <a:t>140</a:t>
                      </a:r>
                      <a:endParaRPr lang="en-GB" sz="1200" b="0" i="0" u="none" strike="noStrike" dirty="0">
                        <a:solidFill>
                          <a:srgbClr val="0070C0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81500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Prihod od hotelijerstva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TyponineSans Reg" panose="02000000000000000000" pitchFamily="50" charset="-18"/>
                        </a:rPr>
                        <a:t>20.696.752</a:t>
                      </a:r>
                      <a:r>
                        <a:rPr lang="en-GB" sz="1200" b="0" i="0" u="none" strike="noStrike" dirty="0">
                          <a:solidFill>
                            <a:srgbClr val="7F7F7F"/>
                          </a:solidFill>
                          <a:effectLst/>
                          <a:latin typeface="TyponineSans Reg" panose="02000000000000000000" pitchFamily="50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31.450.000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yponineSans Reg" panose="02000000000000000000" pitchFamily="50" charset="-18"/>
                        </a:rPr>
                        <a:t>152</a:t>
                      </a:r>
                      <a:r>
                        <a:rPr lang="en-GB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yponineSans Reg" panose="02000000000000000000" pitchFamily="50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835862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096420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yponineSans Reg" panose="02000000000000000000" pitchFamily="50" charset="-18"/>
                        </a:rPr>
                        <a:t>Izleti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347213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541809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2020*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plan 2021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index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695780596"/>
                  </a:ext>
                </a:extLst>
              </a:tr>
              <a:tr h="3796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plan 202</a:t>
                      </a:r>
                      <a:r>
                        <a:rPr lang="hr-HR" sz="1200" b="1" i="0" u="none" strike="noStrike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1</a:t>
                      </a:r>
                      <a:r>
                        <a:rPr lang="en-GB" sz="1200" b="1" i="0" u="none" strike="noStrike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/20</a:t>
                      </a:r>
                      <a:r>
                        <a:rPr lang="hr-HR" sz="1200" b="1" i="0" u="none" strike="noStrike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20</a:t>
                      </a:r>
                      <a:endParaRPr lang="en-GB" sz="1200" b="1" i="0" u="none" strike="noStrike" dirty="0">
                        <a:solidFill>
                          <a:srgbClr val="808080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41765729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err="1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broj</a:t>
                      </a:r>
                      <a:r>
                        <a:rPr lang="en-GB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 </a:t>
                      </a:r>
                      <a:r>
                        <a:rPr lang="en-GB" sz="1200" b="0" i="0" u="none" strike="noStrike" dirty="0" err="1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izleta</a:t>
                      </a:r>
                      <a:endParaRPr lang="en-GB" sz="1200" b="0" i="0" u="none" strike="noStrike" dirty="0">
                        <a:solidFill>
                          <a:srgbClr val="808080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 </a:t>
                      </a:r>
                      <a:r>
                        <a:rPr lang="hr-HR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73.958</a:t>
                      </a:r>
                      <a:endParaRPr lang="en-GB" sz="1200" b="0" i="0" u="none" strike="noStrike" dirty="0">
                        <a:solidFill>
                          <a:srgbClr val="808080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153.450</a:t>
                      </a:r>
                      <a:r>
                        <a:rPr lang="en-GB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yponineSans Reg" panose="02000000000000000000" pitchFamily="50" charset="-18"/>
                        </a:rPr>
                        <a:t> </a:t>
                      </a:r>
                      <a:r>
                        <a:rPr lang="hr-H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yponineSans Reg" panose="02000000000000000000" pitchFamily="50" charset="-18"/>
                        </a:rPr>
                        <a:t>207</a:t>
                      </a:r>
                      <a:endParaRPr lang="en-GB" sz="1200" b="0" i="0" u="none" strike="noStrike" dirty="0">
                        <a:solidFill>
                          <a:srgbClr val="0070C0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471942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prihod u kn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9.439.310</a:t>
                      </a:r>
                      <a:r>
                        <a:rPr lang="en-GB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16.700.000</a:t>
                      </a:r>
                      <a:r>
                        <a:rPr lang="en-GB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yponineSans Reg" panose="02000000000000000000" pitchFamily="50" charset="-18"/>
                        </a:rPr>
                        <a:t>177</a:t>
                      </a:r>
                      <a:r>
                        <a:rPr lang="en-GB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yponineSans Reg" panose="02000000000000000000" pitchFamily="50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63077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749882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>
                        <a:solidFill>
                          <a:srgbClr val="808080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619064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yponineSans Reg" panose="02000000000000000000" pitchFamily="50" charset="-18"/>
                        </a:rPr>
                        <a:t>Nautičari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485013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>
                        <a:solidFill>
                          <a:srgbClr val="808080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15643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2020*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plan 2021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index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794909286"/>
                  </a:ext>
                </a:extLst>
              </a:tr>
              <a:tr h="27743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plan 202</a:t>
                      </a:r>
                      <a:r>
                        <a:rPr lang="hr-HR" sz="1200" b="1" i="0" u="none" strike="noStrike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1</a:t>
                      </a:r>
                      <a:r>
                        <a:rPr lang="en-GB" sz="1200" b="1" i="0" u="none" strike="noStrike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/20</a:t>
                      </a:r>
                      <a:r>
                        <a:rPr lang="hr-HR" sz="1200" b="1" i="0" u="none" strike="noStrike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20</a:t>
                      </a:r>
                      <a:endParaRPr lang="en-GB" sz="1200" b="1" i="0" u="none" strike="noStrike" dirty="0">
                        <a:solidFill>
                          <a:srgbClr val="808080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826652518"/>
                  </a:ext>
                </a:extLst>
              </a:tr>
              <a:tr h="289249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broj plovila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1.630</a:t>
                      </a:r>
                      <a:endParaRPr lang="en-GB" sz="1200" b="0" i="0" u="none" strike="noStrike" dirty="0">
                        <a:solidFill>
                          <a:srgbClr val="808080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1.875</a:t>
                      </a:r>
                      <a:endParaRPr lang="en-GB" sz="1200" b="0" i="0" u="none" strike="noStrike" dirty="0">
                        <a:solidFill>
                          <a:srgbClr val="808080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yponineSans Reg" panose="02000000000000000000" pitchFamily="50" charset="-18"/>
                        </a:rPr>
                        <a:t> </a:t>
                      </a:r>
                      <a:r>
                        <a:rPr lang="hr-H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yponineSans Reg" panose="02000000000000000000" pitchFamily="50" charset="-18"/>
                        </a:rPr>
                        <a:t>115</a:t>
                      </a:r>
                      <a:endParaRPr lang="en-GB" sz="1200" b="0" i="0" u="none" strike="noStrike" dirty="0">
                        <a:solidFill>
                          <a:srgbClr val="0070C0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75531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Prihod u kn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2.</a:t>
                      </a:r>
                      <a:r>
                        <a:rPr lang="hr-HR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542</a:t>
                      </a:r>
                      <a:r>
                        <a:rPr lang="en-GB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.</a:t>
                      </a:r>
                      <a:r>
                        <a:rPr lang="hr-HR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814</a:t>
                      </a:r>
                      <a:endParaRPr lang="en-GB" sz="1200" b="0" i="0" u="none" strike="noStrike" dirty="0">
                        <a:solidFill>
                          <a:srgbClr val="808080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</a:rPr>
                        <a:t>2.500.000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yponineSans Reg" panose="02000000000000000000" pitchFamily="50" charset="-18"/>
                        </a:rPr>
                        <a:t> </a:t>
                      </a:r>
                      <a:r>
                        <a:rPr lang="hr-H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yponineSans Reg" panose="02000000000000000000" pitchFamily="50" charset="-18"/>
                        </a:rPr>
                        <a:t>98</a:t>
                      </a:r>
                      <a:endParaRPr lang="en-GB" sz="1200" b="0" i="0" u="none" strike="noStrike" dirty="0">
                        <a:solidFill>
                          <a:srgbClr val="0070C0"/>
                        </a:solidFill>
                        <a:effectLst/>
                        <a:latin typeface="TyponineSans Reg" panose="02000000000000000000" pitchFamily="50" charset="-1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7802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76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66B392-04F7-415E-B897-BD8FC7C33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/>
            <a:r>
              <a:rPr lang="en-GB" sz="1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/>
            </a:r>
            <a:br>
              <a:rPr lang="en-GB" sz="1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</a:br>
            <a:r>
              <a:rPr lang="hr-HR" sz="1600" kern="1200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 </a:t>
            </a:r>
            <a:r>
              <a:rPr lang="en-GB" sz="1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/>
            </a:r>
            <a:br>
              <a:rPr lang="en-GB" sz="1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</a:br>
            <a:r>
              <a:rPr lang="hr-HR" sz="1600" kern="1200" dirty="0">
                <a:solidFill>
                  <a:srgbClr val="000000"/>
                </a:solidFill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 </a:t>
            </a:r>
            <a:r>
              <a:rPr lang="en-GB" sz="1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/>
            </a:r>
            <a:br>
              <a:rPr lang="en-GB" sz="1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</a:br>
            <a:r>
              <a:rPr lang="hr-HR" sz="1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/>
            </a:r>
            <a:br>
              <a:rPr lang="hr-HR" sz="1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</a:br>
            <a:r>
              <a:rPr lang="hr-HR" sz="6000" dirty="0">
                <a:effectLst/>
                <a:latin typeface="TyponineSans Reg" panose="02000000000000000000" pitchFamily="50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4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4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3C8EC109-C11D-4515-80C6-08F8E6B40960}"/>
              </a:ext>
            </a:extLst>
          </p:cNvPr>
          <p:cNvSpPr txBox="1">
            <a:spLocks/>
          </p:cNvSpPr>
          <p:nvPr/>
        </p:nvSpPr>
        <p:spPr>
          <a:xfrm>
            <a:off x="3867911" y="924702"/>
            <a:ext cx="7228713" cy="45521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hr-HR" sz="9600" dirty="0">
                <a:solidFill>
                  <a:srgbClr val="000000"/>
                </a:solidFill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Povećanje prihoda u odnosu na 2020., te ostvarenje prihoda iz 2019. će ovisiti o objektivnim okolnostima vezano uz pandemiju COVID i daljnjem razvoju situacije.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"/>
            </a:pPr>
            <a:endParaRPr lang="hr-HR" sz="9600" dirty="0">
              <a:solidFill>
                <a:srgbClr val="000000"/>
              </a:solidFill>
              <a:latin typeface="TyponineSans Lt" panose="02000000000000000000" pitchFamily="50" charset="-18"/>
              <a:ea typeface="TyponineSans Lt" panose="02000000000000000000" pitchFamily="50" charset="-18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"/>
            </a:pPr>
            <a:r>
              <a:rPr lang="hr-HR" sz="9600" dirty="0">
                <a:solidFill>
                  <a:srgbClr val="000000"/>
                </a:solidFill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Fokus u marketing aktivnostima i prodajnim aktivnostima ovisi o razvoju situacije početkom slijedeće godine i djelovanju Cjepiva protiv COVID-a .</a:t>
            </a:r>
          </a:p>
          <a:p>
            <a:pPr algn="just">
              <a:lnSpc>
                <a:spcPct val="120000"/>
              </a:lnSpc>
            </a:pPr>
            <a:endParaRPr lang="hr-HR" sz="9600" dirty="0">
              <a:solidFill>
                <a:srgbClr val="000000"/>
              </a:solidFill>
              <a:latin typeface="TyponineSans Lt" panose="02000000000000000000" pitchFamily="50" charset="-18"/>
              <a:ea typeface="TyponineSans Lt" panose="02000000000000000000" pitchFamily="50" charset="-18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"/>
            </a:pPr>
            <a:endParaRPr lang="hr-HR" sz="6400" dirty="0">
              <a:solidFill>
                <a:srgbClr val="000000"/>
              </a:solidFill>
              <a:latin typeface="TyponineSans Lt" panose="02000000000000000000" pitchFamily="50" charset="-18"/>
              <a:ea typeface="TyponineSans Lt" panose="02000000000000000000" pitchFamily="50" charset="-18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hr-HR" sz="6400" dirty="0">
                <a:solidFill>
                  <a:srgbClr val="000000"/>
                </a:solidFill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 </a:t>
            </a:r>
            <a:endParaRPr lang="en-GB" sz="6400" dirty="0">
              <a:latin typeface="TyponineSans Lt" panose="02000000000000000000" pitchFamily="50" charset="-18"/>
              <a:ea typeface="TyponineSans Lt" panose="02000000000000000000" pitchFamily="50" charset="-18"/>
              <a:cs typeface="Times New Roman" panose="02020603050405020304" pitchFamily="18" charset="0"/>
            </a:endParaRPr>
          </a:p>
          <a:p>
            <a:pPr algn="just"/>
            <a:r>
              <a:rPr lang="hr-HR" sz="6400" dirty="0">
                <a:solidFill>
                  <a:srgbClr val="000000"/>
                </a:solidFill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 </a:t>
            </a:r>
            <a:endParaRPr lang="en-GB" sz="6400" dirty="0">
              <a:latin typeface="TyponineSans Lt" panose="02000000000000000000" pitchFamily="50" charset="-18"/>
              <a:ea typeface="TyponineSans Lt" panose="02000000000000000000" pitchFamily="50" charset="-18"/>
              <a:cs typeface="Times New Roman" panose="02020603050405020304" pitchFamily="18" charset="0"/>
            </a:endParaRPr>
          </a:p>
          <a:p>
            <a:pPr algn="just"/>
            <a:r>
              <a:rPr lang="hr-HR" sz="6400" dirty="0"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 </a:t>
            </a:r>
            <a:endParaRPr lang="en-GB" sz="6400" dirty="0">
              <a:latin typeface="TyponineSans Lt" panose="02000000000000000000" pitchFamily="50" charset="-18"/>
              <a:ea typeface="TyponineSans Lt" panose="02000000000000000000" pitchFamily="50" charset="-18"/>
              <a:cs typeface="Times New Roman" panose="02020603050405020304" pitchFamily="18" charset="0"/>
            </a:endParaRPr>
          </a:p>
          <a:p>
            <a:pPr marL="457200" algn="just"/>
            <a:r>
              <a:rPr lang="en-GB" sz="6400" dirty="0"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856D661-F813-4CDF-A0C3-8418E273BCC1}"/>
              </a:ext>
            </a:extLst>
          </p:cNvPr>
          <p:cNvSpPr txBox="1"/>
          <p:nvPr/>
        </p:nvSpPr>
        <p:spPr>
          <a:xfrm>
            <a:off x="78581" y="2638814"/>
            <a:ext cx="31980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Ciljevi 2021</a:t>
            </a:r>
            <a:endParaRPr lang="en-GB" sz="3200" b="1" dirty="0">
              <a:solidFill>
                <a:schemeClr val="bg1"/>
              </a:solidFill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42831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64C2DB-7B51-43E7-8F57-446B09F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9525" y="995934"/>
            <a:ext cx="7315200" cy="914400"/>
          </a:xfrm>
        </p:spPr>
        <p:txBody>
          <a:bodyPr/>
          <a:lstStyle/>
          <a:p>
            <a:endParaRPr lang="hr-HR" dirty="0"/>
          </a:p>
          <a:p>
            <a:r>
              <a:rPr lang="hr-HR" sz="24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 Hvala na pažnji!</a:t>
            </a:r>
            <a:endParaRPr lang="en-GB" sz="2400" dirty="0"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6372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9E1CC7D4-1E87-4BB9-B66E-6E12D84E7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1"/>
            <a:ext cx="2947987" cy="2496328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Turistički pokazatelji Hrvatska /Istra</a:t>
            </a:r>
            <a:endParaRPr lang="en-GB" sz="3200" b="1" dirty="0">
              <a:solidFill>
                <a:schemeClr val="bg1"/>
              </a:solidFill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04607AFC-B83F-4B46-B626-2E3ADB37CC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67548"/>
              </p:ext>
            </p:extLst>
          </p:nvPr>
        </p:nvGraphicFramePr>
        <p:xfrm>
          <a:off x="3200400" y="720698"/>
          <a:ext cx="6939167" cy="5013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FECC08C0-0ECE-4DAB-9228-3C68F3DFA152}"/>
              </a:ext>
            </a:extLst>
          </p:cNvPr>
          <p:cNvSpPr txBox="1">
            <a:spLocks/>
          </p:cNvSpPr>
          <p:nvPr/>
        </p:nvSpPr>
        <p:spPr>
          <a:xfrm>
            <a:off x="3970176" y="5734049"/>
            <a:ext cx="73152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18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20 % gostiju s domaćeg tržišta, 80 % gostiju s stranog tržišta</a:t>
            </a:r>
            <a:endParaRPr lang="en-GB" sz="1800" dirty="0"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0377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CF7B1A-A055-49C0-BE0C-B84D40ED7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0070" y="5223090"/>
            <a:ext cx="7733257" cy="1420306"/>
          </a:xfrm>
        </p:spPr>
        <p:txBody>
          <a:bodyPr>
            <a:normAutofit fontScale="32500" lnSpcReduction="20000"/>
          </a:bodyPr>
          <a:lstStyle/>
          <a:p>
            <a:r>
              <a:rPr lang="hr-HR" sz="49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Udio pojedinog tržišta u ukupnom broju noćenja I-X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49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Hrvatska 20 %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49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Njemačka 23%, manje gostiju s navedenog tržišta u odnosu na 2019.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49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Slovenija 15 %, Poljska 9 %, Češka 7 %, jako malo gostiju iz Austrije i Italije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4BC4D8E-80EA-47AC-9742-7FF13897D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2580303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Turistički pokazatelji Hrvatska /Istra</a:t>
            </a:r>
            <a:endParaRPr lang="en-GB" sz="3200" b="1" dirty="0">
              <a:solidFill>
                <a:schemeClr val="bg1"/>
              </a:solidFill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6DAF66A9-74DB-4E3C-AAD5-6D4BBB3E2E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646861"/>
              </p:ext>
            </p:extLst>
          </p:nvPr>
        </p:nvGraphicFramePr>
        <p:xfrm>
          <a:off x="3720069" y="839734"/>
          <a:ext cx="7733257" cy="422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8047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18254E6B-8B51-49B0-9889-070EE1C4449E}"/>
              </a:ext>
            </a:extLst>
          </p:cNvPr>
          <p:cNvSpPr txBox="1">
            <a:spLocks/>
          </p:cNvSpPr>
          <p:nvPr/>
        </p:nvSpPr>
        <p:spPr>
          <a:xfrm>
            <a:off x="252413" y="1123950"/>
            <a:ext cx="2947987" cy="2580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Turistički pokazatelji NP Brijuni 2020</a:t>
            </a:r>
          </a:p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Ukupno</a:t>
            </a:r>
            <a:endParaRPr lang="en-GB" sz="3200" b="1" dirty="0">
              <a:solidFill>
                <a:schemeClr val="bg1"/>
              </a:solidFill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31E91F45-71B5-4134-AA61-7B190DB2A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017598"/>
              </p:ext>
            </p:extLst>
          </p:nvPr>
        </p:nvGraphicFramePr>
        <p:xfrm>
          <a:off x="3825551" y="802433"/>
          <a:ext cx="7361853" cy="5239869"/>
        </p:xfrm>
        <a:graphic>
          <a:graphicData uri="http://schemas.openxmlformats.org/drawingml/2006/table">
            <a:tbl>
              <a:tblPr firstRow="1" firstCol="1" bandRow="1"/>
              <a:tblGrid>
                <a:gridCol w="863529">
                  <a:extLst>
                    <a:ext uri="{9D8B030D-6E8A-4147-A177-3AD203B41FA5}">
                      <a16:colId xmlns:a16="http://schemas.microsoft.com/office/drawing/2014/main" xmlns="" val="2284666713"/>
                    </a:ext>
                  </a:extLst>
                </a:gridCol>
                <a:gridCol w="1179293">
                  <a:extLst>
                    <a:ext uri="{9D8B030D-6E8A-4147-A177-3AD203B41FA5}">
                      <a16:colId xmlns:a16="http://schemas.microsoft.com/office/drawing/2014/main" xmlns="" val="3025495700"/>
                    </a:ext>
                  </a:extLst>
                </a:gridCol>
                <a:gridCol w="797719">
                  <a:extLst>
                    <a:ext uri="{9D8B030D-6E8A-4147-A177-3AD203B41FA5}">
                      <a16:colId xmlns:a16="http://schemas.microsoft.com/office/drawing/2014/main" xmlns="" val="1201801685"/>
                    </a:ext>
                  </a:extLst>
                </a:gridCol>
                <a:gridCol w="1600756">
                  <a:extLst>
                    <a:ext uri="{9D8B030D-6E8A-4147-A177-3AD203B41FA5}">
                      <a16:colId xmlns:a16="http://schemas.microsoft.com/office/drawing/2014/main" xmlns="" val="2389090947"/>
                    </a:ext>
                  </a:extLst>
                </a:gridCol>
                <a:gridCol w="1376730">
                  <a:extLst>
                    <a:ext uri="{9D8B030D-6E8A-4147-A177-3AD203B41FA5}">
                      <a16:colId xmlns:a16="http://schemas.microsoft.com/office/drawing/2014/main" xmlns="" val="1970847713"/>
                    </a:ext>
                  </a:extLst>
                </a:gridCol>
                <a:gridCol w="1364098">
                  <a:extLst>
                    <a:ext uri="{9D8B030D-6E8A-4147-A177-3AD203B41FA5}">
                      <a16:colId xmlns:a16="http://schemas.microsoft.com/office/drawing/2014/main" xmlns="" val="1986110822"/>
                    </a:ext>
                  </a:extLst>
                </a:gridCol>
                <a:gridCol w="179728">
                  <a:extLst>
                    <a:ext uri="{9D8B030D-6E8A-4147-A177-3AD203B41FA5}">
                      <a16:colId xmlns:a16="http://schemas.microsoft.com/office/drawing/2014/main" xmlns="" val="2950521744"/>
                    </a:ext>
                  </a:extLst>
                </a:gridCol>
              </a:tblGrid>
              <a:tr h="33128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solidFill>
                            <a:srgbClr val="17365D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NOĆENJA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 plan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solidFill>
                            <a:srgbClr val="17365D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index 2020/plan 2020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index 2020/2019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655754"/>
                  </a:ext>
                </a:extLst>
              </a:tr>
              <a:tr h="1562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8906612"/>
                  </a:ext>
                </a:extLst>
              </a:tr>
              <a:tr h="341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broj noćenja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 dirty="0">
                          <a:solidFill>
                            <a:srgbClr val="17365D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39.018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32.400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rgbClr val="17365D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26.56</a:t>
                      </a:r>
                      <a:r>
                        <a:rPr lang="hr-HR" sz="1000" dirty="0">
                          <a:solidFill>
                            <a:srgbClr val="17365D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  <a:endParaRPr lang="en-GB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GB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8857808"/>
                  </a:ext>
                </a:extLst>
              </a:tr>
              <a:tr h="341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prihod  u kn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rgbClr val="17365D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16.395.4</a:t>
                      </a:r>
                      <a:r>
                        <a:rPr lang="hr-HR" sz="1000" dirty="0">
                          <a:solidFill>
                            <a:srgbClr val="17365D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11.600.000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rgbClr val="17365D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10.293.27</a:t>
                      </a:r>
                      <a:r>
                        <a:rPr lang="hr-HR" sz="1000" dirty="0">
                          <a:solidFill>
                            <a:srgbClr val="17365D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GB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GB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3056590"/>
                  </a:ext>
                </a:extLst>
              </a:tr>
              <a:tr h="156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5027263"/>
                  </a:ext>
                </a:extLst>
              </a:tr>
              <a:tr h="16876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solidFill>
                            <a:srgbClr val="17365D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IZLETI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 plan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solidFill>
                            <a:srgbClr val="17365D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index 2020/plan 2020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index 2020/2019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9890066"/>
                  </a:ext>
                </a:extLst>
              </a:tr>
              <a:tr h="1730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6177382"/>
                  </a:ext>
                </a:extLst>
              </a:tr>
              <a:tr h="331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broj izleta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rgbClr val="17365D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r>
                        <a:rPr lang="hr-HR" sz="1000" dirty="0">
                          <a:solidFill>
                            <a:srgbClr val="17365D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5.002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134.400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solidFill>
                            <a:srgbClr val="17365D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73.615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GB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GB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6938257"/>
                  </a:ext>
                </a:extLst>
              </a:tr>
              <a:tr h="341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prihod  u kn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 dirty="0">
                          <a:solidFill>
                            <a:srgbClr val="17365D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19.950.355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hr-HR" sz="1000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4.000</a:t>
                      </a:r>
                      <a:r>
                        <a:rPr lang="en-GB" sz="1000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hr-HR" sz="1000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000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 dirty="0">
                          <a:solidFill>
                            <a:srgbClr val="17365D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en-GB" sz="1000" dirty="0">
                          <a:solidFill>
                            <a:srgbClr val="17365D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hr-HR" sz="1000" dirty="0">
                          <a:solidFill>
                            <a:srgbClr val="17365D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439</a:t>
                      </a:r>
                      <a:r>
                        <a:rPr lang="en-GB" sz="1000" dirty="0">
                          <a:solidFill>
                            <a:srgbClr val="17365D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hr-HR" sz="1000" dirty="0">
                          <a:solidFill>
                            <a:srgbClr val="17365D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311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GB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GB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610445"/>
                  </a:ext>
                </a:extLst>
              </a:tr>
              <a:tr h="168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3172393"/>
                  </a:ext>
                </a:extLst>
              </a:tr>
              <a:tr h="16876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solidFill>
                            <a:srgbClr val="17365D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NAUTIČARI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 plan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solidFill>
                            <a:srgbClr val="17365D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index 2020/plan 2020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index 2020/2019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8670583"/>
                  </a:ext>
                </a:extLst>
              </a:tr>
              <a:tr h="1730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3021512"/>
                  </a:ext>
                </a:extLst>
              </a:tr>
              <a:tr h="341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broj plovila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rgbClr val="17365D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hr-HR" sz="1000" dirty="0">
                          <a:solidFill>
                            <a:srgbClr val="17365D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2.082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1.805</a:t>
                      </a:r>
                      <a:r>
                        <a:rPr lang="en-GB" sz="1000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 dirty="0">
                          <a:solidFill>
                            <a:srgbClr val="17365D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1.630</a:t>
                      </a:r>
                      <a:r>
                        <a:rPr lang="en-GB" sz="1000" dirty="0">
                          <a:solidFill>
                            <a:srgbClr val="17365D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solidFill>
                            <a:srgbClr val="0070C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hr-HR" sz="1200" b="1" dirty="0">
                          <a:solidFill>
                            <a:srgbClr val="0070C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GB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>
                          <a:solidFill>
                            <a:srgbClr val="0070C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</a:t>
                      </a:r>
                      <a:r>
                        <a:rPr lang="en-GB" sz="1200" b="1" dirty="0">
                          <a:solidFill>
                            <a:srgbClr val="0070C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2709314"/>
                  </a:ext>
                </a:extLst>
              </a:tr>
              <a:tr h="341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prihod  u kn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solidFill>
                            <a:srgbClr val="17365D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2.915.779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2.295.000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rgbClr val="17365D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2.542.813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endParaRPr lang="en-GB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endParaRPr lang="en-GB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68628891"/>
                  </a:ext>
                </a:extLst>
              </a:tr>
              <a:tr h="150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5522122"/>
                  </a:ext>
                </a:extLst>
              </a:tr>
              <a:tr h="156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9993988"/>
                  </a:ext>
                </a:extLst>
              </a:tr>
              <a:tr h="15001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solidFill>
                            <a:srgbClr val="17365D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PRIHOD ODJELA HRANA I PIĆE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 plan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 dirty="0">
                          <a:solidFill>
                            <a:srgbClr val="17365D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index 2020/plan 2020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 dirty="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index 2020/2019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8797169"/>
                  </a:ext>
                </a:extLst>
              </a:tr>
              <a:tr h="5438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9781007"/>
                  </a:ext>
                </a:extLst>
              </a:tr>
              <a:tr h="341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broj noćenja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solidFill>
                            <a:srgbClr val="17365D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39.018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32.400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rgbClr val="17365D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26.56</a:t>
                      </a:r>
                      <a:r>
                        <a:rPr lang="hr-HR" sz="1000" dirty="0">
                          <a:solidFill>
                            <a:srgbClr val="17365D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  <a:endParaRPr lang="en-GB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GB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8746097"/>
                  </a:ext>
                </a:extLst>
              </a:tr>
              <a:tr h="341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prihod  u kn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000">
                          <a:solidFill>
                            <a:srgbClr val="17365D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11.251.515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solidFill>
                            <a:srgbClr val="808080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10.123.000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rgbClr val="17365D"/>
                          </a:solidFill>
                          <a:effectLst/>
                          <a:latin typeface="TyponineSans Reg" panose="02000000000000000000" pitchFamily="50" charset="-18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6.165.202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GB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GB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02" marR="5600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425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970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B8EC98-AFFE-4874-BF54-983246780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6199" y="4646645"/>
            <a:ext cx="7889033" cy="1350887"/>
          </a:xfrm>
        </p:spPr>
        <p:txBody>
          <a:bodyPr>
            <a:normAutofit fontScale="25000" lnSpcReduction="20000"/>
          </a:bodyPr>
          <a:lstStyle/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sz="5600" dirty="0" err="1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ostvarenje</a:t>
            </a:r>
            <a:r>
              <a:rPr lang="en-US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 </a:t>
            </a:r>
            <a:r>
              <a:rPr lang="hr-HR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p</a:t>
            </a:r>
            <a:r>
              <a:rPr lang="en-US" sz="5600" dirty="0" err="1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rihoda</a:t>
            </a:r>
            <a:r>
              <a:rPr lang="en-US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Smještaja</a:t>
            </a:r>
            <a:r>
              <a:rPr lang="en-US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 </a:t>
            </a:r>
            <a:r>
              <a:rPr lang="hr-HR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je 11</a:t>
            </a:r>
            <a:r>
              <a:rPr lang="en-US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% </a:t>
            </a:r>
            <a:r>
              <a:rPr lang="hr-HR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 manje </a:t>
            </a:r>
            <a:r>
              <a:rPr lang="en-US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od </a:t>
            </a:r>
            <a:r>
              <a:rPr lang="en-US" sz="5600" dirty="0" err="1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planiranog</a:t>
            </a:r>
            <a:r>
              <a:rPr lang="en-US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i</a:t>
            </a:r>
            <a:r>
              <a:rPr lang="en-US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 </a:t>
            </a:r>
            <a:r>
              <a:rPr lang="hr-HR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37</a:t>
            </a:r>
            <a:r>
              <a:rPr lang="en-US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 % </a:t>
            </a:r>
            <a:r>
              <a:rPr lang="hr-HR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manje </a:t>
            </a:r>
            <a:r>
              <a:rPr lang="en-US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u </a:t>
            </a:r>
            <a:r>
              <a:rPr lang="en-US" sz="5600" dirty="0" err="1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odnosu</a:t>
            </a:r>
            <a:r>
              <a:rPr lang="en-US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na</a:t>
            </a:r>
            <a:r>
              <a:rPr lang="en-US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 201</a:t>
            </a:r>
            <a:r>
              <a:rPr lang="hr-HR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9</a:t>
            </a:r>
            <a:r>
              <a:rPr lang="en-US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.</a:t>
            </a:r>
            <a:endParaRPr lang="en-GB" sz="5600" dirty="0">
              <a:effectLst/>
              <a:latin typeface="TyponineSans Lt" panose="02000000000000000000" pitchFamily="50" charset="-18"/>
              <a:ea typeface="TyponineSans Lt" panose="02000000000000000000" pitchFamily="50" charset="-18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sz="5600" dirty="0" err="1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ostvarenje</a:t>
            </a:r>
            <a:r>
              <a:rPr lang="en-US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 </a:t>
            </a:r>
            <a:r>
              <a:rPr lang="hr-HR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p</a:t>
            </a:r>
            <a:r>
              <a:rPr lang="en-US" sz="5600" dirty="0" err="1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rihoda</a:t>
            </a:r>
            <a:r>
              <a:rPr lang="en-US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Izleti</a:t>
            </a:r>
            <a:r>
              <a:rPr lang="en-US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 </a:t>
            </a:r>
            <a:r>
              <a:rPr lang="hr-HR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je</a:t>
            </a:r>
            <a:r>
              <a:rPr lang="en-US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 2</a:t>
            </a:r>
            <a:r>
              <a:rPr lang="hr-HR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9</a:t>
            </a:r>
            <a:r>
              <a:rPr lang="en-US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% </a:t>
            </a:r>
            <a:r>
              <a:rPr lang="hr-HR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manje </a:t>
            </a:r>
            <a:r>
              <a:rPr lang="en-US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od </a:t>
            </a:r>
            <a:r>
              <a:rPr lang="en-US" sz="5600" dirty="0" err="1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planiranog</a:t>
            </a:r>
            <a:r>
              <a:rPr lang="en-US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i</a:t>
            </a:r>
            <a:r>
              <a:rPr lang="en-US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 </a:t>
            </a:r>
            <a:r>
              <a:rPr lang="hr-HR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51</a:t>
            </a:r>
            <a:r>
              <a:rPr lang="en-US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 % </a:t>
            </a:r>
            <a:r>
              <a:rPr lang="hr-HR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manje </a:t>
            </a:r>
            <a:r>
              <a:rPr lang="en-US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 u </a:t>
            </a:r>
            <a:r>
              <a:rPr lang="en-US" sz="5600" dirty="0" err="1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odnosu</a:t>
            </a:r>
            <a:r>
              <a:rPr lang="en-US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na</a:t>
            </a:r>
            <a:r>
              <a:rPr lang="en-US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 201</a:t>
            </a:r>
            <a:r>
              <a:rPr lang="hr-HR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9</a:t>
            </a:r>
            <a:r>
              <a:rPr lang="en-US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.</a:t>
            </a:r>
            <a:endParaRPr lang="en-GB" sz="5600" dirty="0">
              <a:effectLst/>
              <a:latin typeface="TyponineSans Lt" panose="02000000000000000000" pitchFamily="50" charset="-18"/>
              <a:ea typeface="TyponineSans Lt" panose="02000000000000000000" pitchFamily="50" charset="-18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sz="5600" dirty="0" err="1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ostvarenje</a:t>
            </a:r>
            <a:r>
              <a:rPr lang="en-US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 </a:t>
            </a:r>
            <a:r>
              <a:rPr lang="hr-HR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p</a:t>
            </a:r>
            <a:r>
              <a:rPr lang="en-US" sz="5600" dirty="0" err="1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rihoda</a:t>
            </a:r>
            <a:r>
              <a:rPr lang="en-US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Nautika</a:t>
            </a:r>
            <a:r>
              <a:rPr lang="en-US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 u </a:t>
            </a:r>
            <a:r>
              <a:rPr lang="en-US" sz="5600" dirty="0" err="1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odnosu</a:t>
            </a:r>
            <a:r>
              <a:rPr lang="en-US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na</a:t>
            </a:r>
            <a:r>
              <a:rPr lang="en-US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 plan </a:t>
            </a:r>
            <a:r>
              <a:rPr lang="hr-HR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je veće </a:t>
            </a:r>
            <a:r>
              <a:rPr lang="en-US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za 1</a:t>
            </a:r>
            <a:r>
              <a:rPr lang="hr-HR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1</a:t>
            </a:r>
            <a:r>
              <a:rPr lang="en-US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%, a u </a:t>
            </a:r>
            <a:r>
              <a:rPr lang="en-US" sz="5600" dirty="0" err="1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odnosu</a:t>
            </a:r>
            <a:r>
              <a:rPr lang="en-US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na</a:t>
            </a:r>
            <a:r>
              <a:rPr lang="en-US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 201</a:t>
            </a:r>
            <a:r>
              <a:rPr lang="hr-HR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9 manje za 1</a:t>
            </a:r>
            <a:r>
              <a:rPr lang="hr-HR" sz="5600" dirty="0"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3</a:t>
            </a:r>
            <a:r>
              <a:rPr lang="en-US" sz="56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%</a:t>
            </a:r>
            <a:endParaRPr lang="hr-HR" sz="5600" dirty="0">
              <a:effectLst/>
              <a:latin typeface="TyponineSans Lt" panose="02000000000000000000" pitchFamily="50" charset="-18"/>
              <a:ea typeface="TyponineSans Lt" panose="02000000000000000000" pitchFamily="50" charset="-18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hr-HR" sz="5600" dirty="0"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ostvarenje prihoda Hrane i Pića je u odnosu na plan manje za 39 %, te 45 % manje odnosu na 2019.</a:t>
            </a:r>
            <a:endParaRPr lang="hr-HR" sz="5600" dirty="0">
              <a:effectLst/>
              <a:latin typeface="TyponineSans Lt" panose="02000000000000000000" pitchFamily="50" charset="-18"/>
              <a:ea typeface="TyponineSans Lt" panose="02000000000000000000" pitchFamily="50" charset="-18"/>
              <a:cs typeface="Times New Roman" panose="02020603050405020304" pitchFamily="18" charset="0"/>
            </a:endParaRPr>
          </a:p>
          <a:p>
            <a:pPr lvl="0"/>
            <a:endParaRPr lang="hr-HR" sz="4800" dirty="0">
              <a:solidFill>
                <a:schemeClr val="tx1"/>
              </a:solidFill>
              <a:effectLst/>
              <a:latin typeface="TyponineSans Lt" panose="02000000000000000000" pitchFamily="50" charset="-18"/>
              <a:ea typeface="TyponineSans Lt" panose="02000000000000000000" pitchFamily="50" charset="-18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endParaRPr lang="en-GB" sz="4800" dirty="0">
              <a:effectLst/>
              <a:latin typeface="TyponineSans Lt" panose="02000000000000000000" pitchFamily="50" charset="-18"/>
              <a:ea typeface="TyponineSans Lt" panose="02000000000000000000" pitchFamily="50" charset="-18"/>
              <a:cs typeface="Times New Roman" panose="02020603050405020304" pitchFamily="18" charset="0"/>
            </a:endParaRPr>
          </a:p>
          <a:p>
            <a:pPr marL="457200"/>
            <a:r>
              <a:rPr lang="en-US" sz="4800" dirty="0">
                <a:effectLst/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 </a:t>
            </a:r>
            <a:endParaRPr lang="en-GB" sz="4800" dirty="0">
              <a:effectLst/>
              <a:latin typeface="TyponineSans Lt" panose="02000000000000000000" pitchFamily="50" charset="-18"/>
              <a:ea typeface="TyponineSans Lt" panose="02000000000000000000" pitchFamily="50" charset="-18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6921D54-A5C4-4045-B27D-177EBEF6E0E1}"/>
              </a:ext>
            </a:extLst>
          </p:cNvPr>
          <p:cNvSpPr txBox="1">
            <a:spLocks/>
          </p:cNvSpPr>
          <p:nvPr/>
        </p:nvSpPr>
        <p:spPr>
          <a:xfrm>
            <a:off x="252413" y="1123950"/>
            <a:ext cx="2947987" cy="2580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Turistički pokazatelji NP Brijuni 2020</a:t>
            </a:r>
          </a:p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Ukupno</a:t>
            </a:r>
            <a:endParaRPr lang="en-GB" sz="3200" b="1" dirty="0">
              <a:solidFill>
                <a:schemeClr val="bg1"/>
              </a:solidFill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92605D56-FE07-4222-90D3-1573573A93AA}"/>
              </a:ext>
            </a:extLst>
          </p:cNvPr>
          <p:cNvGraphicFramePr>
            <a:graphicFrameLocks/>
          </p:cNvGraphicFramePr>
          <p:nvPr/>
        </p:nvGraphicFramePr>
        <p:xfrm>
          <a:off x="4049602" y="860468"/>
          <a:ext cx="7417721" cy="3562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3851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06921D54-A5C4-4045-B27D-177EBEF6E0E1}"/>
              </a:ext>
            </a:extLst>
          </p:cNvPr>
          <p:cNvSpPr txBox="1">
            <a:spLocks/>
          </p:cNvSpPr>
          <p:nvPr/>
        </p:nvSpPr>
        <p:spPr>
          <a:xfrm>
            <a:off x="252413" y="1123950"/>
            <a:ext cx="2947987" cy="2580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Turistički pokazatelji NP Brijuni 2020</a:t>
            </a:r>
          </a:p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Smještaj po mjesecima</a:t>
            </a:r>
            <a:endParaRPr lang="en-GB" sz="3200" b="1" dirty="0">
              <a:solidFill>
                <a:schemeClr val="bg1"/>
              </a:solidFill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E656BCDE-1556-49ED-911B-F07F03A4E2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1609546"/>
              </p:ext>
            </p:extLst>
          </p:nvPr>
        </p:nvGraphicFramePr>
        <p:xfrm>
          <a:off x="4099715" y="867747"/>
          <a:ext cx="7003713" cy="373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49106674-D1C9-4691-AA7E-99F841AE3C66}"/>
              </a:ext>
            </a:extLst>
          </p:cNvPr>
          <p:cNvSpPr txBox="1">
            <a:spLocks/>
          </p:cNvSpPr>
          <p:nvPr/>
        </p:nvSpPr>
        <p:spPr>
          <a:xfrm>
            <a:off x="3886199" y="4646645"/>
            <a:ext cx="7889033" cy="13508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"/>
            </a:pPr>
            <a:r>
              <a:rPr lang="hr-HR" sz="6400" dirty="0"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04 i 05 mjesec izgubljeni</a:t>
            </a:r>
          </a:p>
          <a:p>
            <a:pPr marL="342900" indent="-342900">
              <a:buFont typeface="Wingdings" panose="05000000000000000000" pitchFamily="2" charset="2"/>
              <a:buChar char=""/>
            </a:pPr>
            <a:r>
              <a:rPr lang="hr-HR" sz="6400" dirty="0"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6 i 7 mjesec stabilni, krajem 8 mjeseca novi val</a:t>
            </a:r>
          </a:p>
          <a:p>
            <a:pPr marL="342900" indent="-342900">
              <a:buFont typeface="Wingdings" panose="05000000000000000000" pitchFamily="2" charset="2"/>
              <a:buChar char=""/>
            </a:pPr>
            <a:r>
              <a:rPr lang="hr-HR" sz="64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stalne promotivne prodaje i akcije</a:t>
            </a:r>
          </a:p>
          <a:p>
            <a:pPr marL="342900" indent="-342900">
              <a:buFont typeface="Wingdings" panose="05000000000000000000" pitchFamily="2" charset="2"/>
              <a:buChar char=""/>
            </a:pPr>
            <a:endParaRPr lang="hr-HR" sz="4800" dirty="0">
              <a:latin typeface="TyponineSans Lt" panose="02000000000000000000" pitchFamily="50" charset="-18"/>
              <a:ea typeface="TyponineSans Lt" panose="02000000000000000000" pitchFamily="50" charset="-18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"/>
            </a:pPr>
            <a:endParaRPr lang="hr-HR" sz="4800" dirty="0">
              <a:latin typeface="TyponineSans Lt" panose="02000000000000000000" pitchFamily="50" charset="-18"/>
              <a:ea typeface="TyponineSans Lt" panose="02000000000000000000" pitchFamily="50" charset="-18"/>
              <a:cs typeface="Times New Roman" panose="02020603050405020304" pitchFamily="18" charset="0"/>
            </a:endParaRPr>
          </a:p>
          <a:p>
            <a:endParaRPr lang="hr-HR" sz="4800" dirty="0">
              <a:latin typeface="TyponineSans Lt" panose="02000000000000000000" pitchFamily="50" charset="-18"/>
              <a:ea typeface="TyponineSans Lt" panose="02000000000000000000" pitchFamily="50" charset="-18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"/>
            </a:pPr>
            <a:endParaRPr lang="en-GB" sz="4800" dirty="0">
              <a:latin typeface="TyponineSans Lt" panose="02000000000000000000" pitchFamily="50" charset="-18"/>
              <a:ea typeface="TyponineSans Lt" panose="02000000000000000000" pitchFamily="50" charset="-18"/>
              <a:cs typeface="Times New Roman" panose="02020603050405020304" pitchFamily="18" charset="0"/>
            </a:endParaRPr>
          </a:p>
          <a:p>
            <a:pPr marL="457200"/>
            <a:r>
              <a:rPr lang="en-US" sz="4800" dirty="0">
                <a:latin typeface="TyponineSans Lt" panose="02000000000000000000" pitchFamily="50" charset="-18"/>
                <a:ea typeface="TyponineSans Lt" panose="02000000000000000000" pitchFamily="50" charset="-18"/>
                <a:cs typeface="Times New Roman" panose="02020603050405020304" pitchFamily="18" charset="0"/>
              </a:rPr>
              <a:t> </a:t>
            </a:r>
            <a:endParaRPr lang="en-GB" sz="4800" dirty="0">
              <a:latin typeface="TyponineSans Lt" panose="02000000000000000000" pitchFamily="50" charset="-18"/>
              <a:ea typeface="TyponineSans Lt" panose="02000000000000000000" pitchFamily="50" charset="-18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195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B8EC98-AFFE-4874-BF54-983246780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9" y="5541800"/>
            <a:ext cx="7515128" cy="92906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1400" dirty="0">
                <a:latin typeface="TyponineSans Lt" panose="02000000000000000000" pitchFamily="50" charset="-18"/>
                <a:ea typeface="TyponineSans Lt" panose="02000000000000000000" pitchFamily="50" charset="-18"/>
              </a:rPr>
              <a:t>Tradicionalno gosti iz Hrvatske, Slovenije i Srbije</a:t>
            </a:r>
            <a:endParaRPr lang="en-GB" sz="1400" dirty="0"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6921D54-A5C4-4045-B27D-177EBEF6E0E1}"/>
              </a:ext>
            </a:extLst>
          </p:cNvPr>
          <p:cNvSpPr txBox="1">
            <a:spLocks/>
          </p:cNvSpPr>
          <p:nvPr/>
        </p:nvSpPr>
        <p:spPr>
          <a:xfrm>
            <a:off x="252413" y="1123950"/>
            <a:ext cx="2947987" cy="2580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b="0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Turistički pokazatelji NP Brijuni 2020</a:t>
            </a:r>
          </a:p>
          <a:p>
            <a:r>
              <a:rPr lang="hr-HR" sz="3200" b="1" dirty="0">
                <a:solidFill>
                  <a:schemeClr val="bg1"/>
                </a:solidFill>
                <a:latin typeface="TyponineSans Lt" panose="02000000000000000000" pitchFamily="50" charset="-18"/>
                <a:ea typeface="TyponineSans Lt" panose="02000000000000000000" pitchFamily="50" charset="-18"/>
              </a:rPr>
              <a:t>Smještaj -struktura gostiju</a:t>
            </a:r>
            <a:endParaRPr lang="en-GB" sz="3200" b="1" dirty="0">
              <a:solidFill>
                <a:schemeClr val="bg1"/>
              </a:solidFill>
              <a:latin typeface="TyponineSans Lt" panose="02000000000000000000" pitchFamily="50" charset="-18"/>
              <a:ea typeface="TyponineSans Lt" panose="02000000000000000000" pitchFamily="50" charset="-18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B6DE8623-6B88-40C2-A4F5-EE53141548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810353"/>
              </p:ext>
            </p:extLst>
          </p:nvPr>
        </p:nvGraphicFramePr>
        <p:xfrm>
          <a:off x="3809999" y="1057275"/>
          <a:ext cx="7515128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707655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3006</TotalTime>
  <Words>2352</Words>
  <Application>Microsoft Office PowerPoint</Application>
  <PresentationFormat>Custom</PresentationFormat>
  <Paragraphs>544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Frame</vt:lpstr>
      <vt:lpstr>Worksheet</vt:lpstr>
      <vt:lpstr>Marketing plan 2021</vt:lpstr>
      <vt:lpstr>UVOD 2020</vt:lpstr>
      <vt:lpstr>Turistički pokazatelji Hrvatska /Istra</vt:lpstr>
      <vt:lpstr>Turistički pokazatelji Hrvatska /Istra</vt:lpstr>
      <vt:lpstr>Turistički pokazatelji Hrvatska /Istra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Brijuni Pocket Guide – mobilna aplikacija koja nudi informacije o brojnim atrakcijama, smještaju, ugostiteljskoj ponudi te sportsko-rekreativnim aktivnostima i uslugama u Nacionalnom parku Brijuni. Namijenjena je svim posjetiteljima, sa sadržajem na hrvatskom, engleskom, njemačkom, talijanskom, francuskom, španjolskom i ruskom jeziku. Prikazuje zanimljivosti Nacionalnog parka Brijuni kao bogatog spoja prirodne i kulturno-povijesne baštine te GPS oznake lokacija.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ovisno o razvoju situacije</vt:lpstr>
      <vt:lpstr>PowerPoint Presentation</vt:lpstr>
      <vt:lpstr>       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plan 2021</dc:title>
  <dc:creator>Lenka</dc:creator>
  <cp:lastModifiedBy>Vesna Klunic</cp:lastModifiedBy>
  <cp:revision>73</cp:revision>
  <cp:lastPrinted>2020-12-09T13:19:45Z</cp:lastPrinted>
  <dcterms:created xsi:type="dcterms:W3CDTF">2020-12-04T09:14:04Z</dcterms:created>
  <dcterms:modified xsi:type="dcterms:W3CDTF">2021-01-21T08:31:28Z</dcterms:modified>
</cp:coreProperties>
</file>